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6858000" cy="9296400"/>
  <p:embeddedFontLst>
    <p:embeddedFont>
      <p:font typeface="Arial Black"/>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5" roundtripDataSignature="AMtx7mjaACxODxUuI/bzb1rMGvk0UsqF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58B9C0-2B50-417D-B7D2-661274C3F54C}">
  <a:tblStyle styleId="{9258B9C0-2B50-417D-B7D2-661274C3F54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ArialBlack-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4820"/>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4820"/>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2971800" cy="464820"/>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0" lvl="0" marL="0" rtl="0" algn="l">
              <a:lnSpc>
                <a:spcPct val="100000"/>
              </a:lnSpc>
              <a:spcBef>
                <a:spcPts val="0"/>
              </a:spcBef>
              <a:spcAft>
                <a:spcPts val="0"/>
              </a:spcAft>
              <a:buSzPts val="1400"/>
              <a:buNone/>
            </a:pPr>
            <a:r>
              <a:rPr lang="en-US"/>
              <a:t>Welcome and introductions</a:t>
            </a:r>
            <a:endParaRPr/>
          </a:p>
          <a:p>
            <a:pPr indent="0" lvl="0" marL="0" rtl="0" algn="l">
              <a:lnSpc>
                <a:spcPct val="100000"/>
              </a:lnSpc>
              <a:spcBef>
                <a:spcPts val="0"/>
              </a:spcBef>
              <a:spcAft>
                <a:spcPts val="0"/>
              </a:spcAft>
              <a:buSzPts val="1400"/>
              <a:buNone/>
            </a:pPr>
            <a:r>
              <a:rPr lang="en-US"/>
              <a:t>Explain that you will go over the basics of what is college credit plus, why CCP is a good option for students/families, things to consider, and then steps to get started at Sinclair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0: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171450" lvl="0" marL="171450" rtl="0" algn="l">
              <a:lnSpc>
                <a:spcPct val="100000"/>
              </a:lnSpc>
              <a:spcBef>
                <a:spcPts val="0"/>
              </a:spcBef>
              <a:spcAft>
                <a:spcPts val="0"/>
              </a:spcAft>
              <a:buClr>
                <a:schemeClr val="dk1"/>
              </a:buClr>
              <a:buSzPts val="1200"/>
              <a:buFont typeface="Arial"/>
              <a:buChar char="•"/>
            </a:pPr>
            <a:r>
              <a:rPr lang="en-US"/>
              <a:t>Our Application Process is 2-Fold</a:t>
            </a:r>
            <a:endParaRPr/>
          </a:p>
          <a:p>
            <a:pPr indent="-171450" lvl="1" marL="628650" rtl="0" algn="l">
              <a:lnSpc>
                <a:spcPct val="100000"/>
              </a:lnSpc>
              <a:spcBef>
                <a:spcPts val="0"/>
              </a:spcBef>
              <a:spcAft>
                <a:spcPts val="0"/>
              </a:spcAft>
              <a:buClr>
                <a:schemeClr val="dk1"/>
              </a:buClr>
              <a:buSzPts val="1200"/>
              <a:buFont typeface="Arial"/>
              <a:buChar char="•"/>
            </a:pPr>
            <a:r>
              <a:rPr lang="en-US"/>
              <a:t>Students will need to complete their online CCP application </a:t>
            </a:r>
            <a:endParaRPr/>
          </a:p>
          <a:p>
            <a:pPr indent="-171450" lvl="1" marL="628650" rtl="0" algn="l">
              <a:lnSpc>
                <a:spcPct val="100000"/>
              </a:lnSpc>
              <a:spcBef>
                <a:spcPts val="0"/>
              </a:spcBef>
              <a:spcAft>
                <a:spcPts val="0"/>
              </a:spcAft>
              <a:buClr>
                <a:schemeClr val="dk1"/>
              </a:buClr>
              <a:buSzPts val="1200"/>
              <a:buFont typeface="Arial"/>
              <a:buChar char="•"/>
            </a:pPr>
            <a:r>
              <a:rPr lang="en-US"/>
              <a:t>They will also need to complete a Parent and School Authorization Form</a:t>
            </a:r>
            <a:endParaRPr/>
          </a:p>
          <a:p>
            <a:pPr indent="-171450" lvl="2" marL="1085850" rtl="0" algn="l">
              <a:lnSpc>
                <a:spcPct val="100000"/>
              </a:lnSpc>
              <a:spcBef>
                <a:spcPts val="0"/>
              </a:spcBef>
              <a:spcAft>
                <a:spcPts val="0"/>
              </a:spcAft>
              <a:buClr>
                <a:schemeClr val="dk1"/>
              </a:buClr>
              <a:buSzPts val="1200"/>
              <a:buFont typeface="Arial"/>
              <a:buChar char="•"/>
            </a:pPr>
            <a:r>
              <a:rPr lang="en-US"/>
              <a:t>This will be completed by the parent and then by your school representative</a:t>
            </a:r>
            <a:endParaRPr/>
          </a:p>
          <a:p>
            <a:pPr indent="-171450" lvl="1" marL="628650" rtl="0" algn="l">
              <a:lnSpc>
                <a:spcPct val="100000"/>
              </a:lnSpc>
              <a:spcBef>
                <a:spcPts val="0"/>
              </a:spcBef>
              <a:spcAft>
                <a:spcPts val="0"/>
              </a:spcAft>
              <a:buClr>
                <a:schemeClr val="dk1"/>
              </a:buClr>
              <a:buSzPts val="1200"/>
              <a:buFont typeface="Arial"/>
              <a:buChar char="•"/>
            </a:pPr>
            <a:r>
              <a:rPr lang="en-US"/>
              <a:t>After this information is received students/families will receive a letter detailing their next steps</a:t>
            </a:r>
            <a:endParaRPr/>
          </a:p>
          <a:p>
            <a:pPr indent="-171450" lvl="2" marL="1085850" rtl="0" algn="l">
              <a:lnSpc>
                <a:spcPct val="100000"/>
              </a:lnSpc>
              <a:spcBef>
                <a:spcPts val="0"/>
              </a:spcBef>
              <a:spcAft>
                <a:spcPts val="0"/>
              </a:spcAft>
              <a:buClr>
                <a:schemeClr val="dk1"/>
              </a:buClr>
              <a:buSzPts val="1200"/>
              <a:buFont typeface="Arial"/>
              <a:buChar char="•"/>
            </a:pPr>
            <a:r>
              <a:rPr lang="en-US"/>
              <a:t>Needs Testing- This will be a conditional admittance and students will still need to test college ready before registering</a:t>
            </a:r>
            <a:endParaRPr/>
          </a:p>
          <a:p>
            <a:pPr indent="-171450" lvl="2" marL="1085850" rtl="0" algn="l">
              <a:lnSpc>
                <a:spcPct val="100000"/>
              </a:lnSpc>
              <a:spcBef>
                <a:spcPts val="0"/>
              </a:spcBef>
              <a:spcAft>
                <a:spcPts val="0"/>
              </a:spcAft>
              <a:buClr>
                <a:schemeClr val="dk1"/>
              </a:buClr>
              <a:buSzPts val="1200"/>
              <a:buFont typeface="Arial"/>
              <a:buChar char="•"/>
            </a:pPr>
            <a:r>
              <a:rPr lang="en-US"/>
              <a:t>Accepted with information concerning registration and next steps </a:t>
            </a:r>
            <a:endParaRPr/>
          </a:p>
        </p:txBody>
      </p:sp>
      <p:sp>
        <p:nvSpPr>
          <p:cNvPr id="161" name="Google Shape;161;p10: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1: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171450" lvl="0" marL="171450" rtl="0" algn="l">
              <a:lnSpc>
                <a:spcPct val="100000"/>
              </a:lnSpc>
              <a:spcBef>
                <a:spcPts val="0"/>
              </a:spcBef>
              <a:spcAft>
                <a:spcPts val="0"/>
              </a:spcAft>
              <a:buClr>
                <a:schemeClr val="dk1"/>
              </a:buClr>
              <a:buSzPts val="1200"/>
              <a:buFont typeface="Arial"/>
              <a:buChar char="•"/>
            </a:pPr>
            <a:r>
              <a:rPr lang="en-US"/>
              <a:t>Discuss the testing requirements and what scores are considered college ready</a:t>
            </a:r>
            <a:endParaRPr/>
          </a:p>
          <a:p>
            <a:pPr indent="-171450" lvl="0" marL="171450" rtl="0" algn="l">
              <a:lnSpc>
                <a:spcPct val="100000"/>
              </a:lnSpc>
              <a:spcBef>
                <a:spcPts val="0"/>
              </a:spcBef>
              <a:spcAft>
                <a:spcPts val="0"/>
              </a:spcAft>
              <a:buClr>
                <a:schemeClr val="dk1"/>
              </a:buClr>
              <a:buSzPts val="1200"/>
              <a:buFont typeface="Arial"/>
              <a:buChar char="•"/>
            </a:pPr>
            <a:r>
              <a:rPr lang="en-US"/>
              <a:t>Discuss that it is ok if you have not taken the ACT/SAT’s, we offer a placement test. </a:t>
            </a:r>
            <a:endParaRPr/>
          </a:p>
          <a:p>
            <a:pPr indent="-171450" lvl="0" marL="171450" rtl="0" algn="l">
              <a:lnSpc>
                <a:spcPct val="100000"/>
              </a:lnSpc>
              <a:spcBef>
                <a:spcPts val="0"/>
              </a:spcBef>
              <a:spcAft>
                <a:spcPts val="0"/>
              </a:spcAft>
              <a:buClr>
                <a:schemeClr val="dk1"/>
              </a:buClr>
              <a:buSzPts val="1200"/>
              <a:buFont typeface="Arial"/>
              <a:buChar char="•"/>
            </a:pPr>
            <a:r>
              <a:rPr lang="en-US"/>
              <a:t>Standard Error of Measurement </a:t>
            </a:r>
            <a:endParaRPr/>
          </a:p>
          <a:p>
            <a:pPr indent="-171450" lvl="1" marL="628650" rtl="0" algn="l">
              <a:lnSpc>
                <a:spcPct val="100000"/>
              </a:lnSpc>
              <a:spcBef>
                <a:spcPts val="0"/>
              </a:spcBef>
              <a:spcAft>
                <a:spcPts val="0"/>
              </a:spcAft>
              <a:buClr>
                <a:schemeClr val="dk1"/>
              </a:buClr>
              <a:buSzPts val="1200"/>
              <a:buFont typeface="Arial"/>
              <a:buChar char="•"/>
            </a:pPr>
            <a:r>
              <a:rPr lang="en-US"/>
              <a:t>Students who do not test “college-ready” still have options </a:t>
            </a:r>
            <a:endParaRPr/>
          </a:p>
          <a:p>
            <a:pPr indent="-171450" lvl="1" marL="628650" rtl="0" algn="l">
              <a:lnSpc>
                <a:spcPct val="100000"/>
              </a:lnSpc>
              <a:spcBef>
                <a:spcPts val="0"/>
              </a:spcBef>
              <a:spcAft>
                <a:spcPts val="0"/>
              </a:spcAft>
              <a:buClr>
                <a:schemeClr val="dk1"/>
              </a:buClr>
              <a:buSzPts val="1200"/>
              <a:buFont typeface="Arial"/>
              <a:buChar char="•"/>
            </a:pPr>
            <a:r>
              <a:rPr lang="en-US"/>
              <a:t>ACT English 16-17</a:t>
            </a:r>
            <a:endParaRPr/>
          </a:p>
          <a:p>
            <a:pPr indent="-171450" lvl="1" marL="628650" rtl="0" algn="l">
              <a:lnSpc>
                <a:spcPct val="100000"/>
              </a:lnSpc>
              <a:spcBef>
                <a:spcPts val="0"/>
              </a:spcBef>
              <a:spcAft>
                <a:spcPts val="0"/>
              </a:spcAft>
              <a:buClr>
                <a:schemeClr val="dk1"/>
              </a:buClr>
              <a:buSzPts val="1200"/>
              <a:buFont typeface="Arial"/>
              <a:buChar char="•"/>
            </a:pPr>
            <a:r>
              <a:rPr lang="en-US"/>
              <a:t>ACT Math 20-21</a:t>
            </a:r>
            <a:endParaRPr/>
          </a:p>
          <a:p>
            <a:pPr indent="-171450" lvl="1" marL="628650" rtl="0" algn="l">
              <a:lnSpc>
                <a:spcPct val="100000"/>
              </a:lnSpc>
              <a:spcBef>
                <a:spcPts val="0"/>
              </a:spcBef>
              <a:spcAft>
                <a:spcPts val="0"/>
              </a:spcAft>
              <a:buClr>
                <a:schemeClr val="dk1"/>
              </a:buClr>
              <a:buSzPts val="1200"/>
              <a:buFont typeface="Arial"/>
              <a:buChar char="•"/>
            </a:pPr>
            <a:r>
              <a:rPr lang="en-US"/>
              <a:t>Writeplacer 4</a:t>
            </a:r>
            <a:endParaRPr/>
          </a:p>
          <a:p>
            <a:pPr indent="-171450" lvl="1" marL="628650" rtl="0" algn="l">
              <a:lnSpc>
                <a:spcPct val="100000"/>
              </a:lnSpc>
              <a:spcBef>
                <a:spcPts val="0"/>
              </a:spcBef>
              <a:spcAft>
                <a:spcPts val="0"/>
              </a:spcAft>
              <a:buClr>
                <a:schemeClr val="dk1"/>
              </a:buClr>
              <a:buSzPts val="1200"/>
              <a:buFont typeface="Arial"/>
              <a:buChar char="•"/>
            </a:pPr>
            <a:r>
              <a:rPr lang="en-US"/>
              <a:t>ALEKS 40-45</a:t>
            </a:r>
            <a:endParaRPr/>
          </a:p>
          <a:p>
            <a:pPr indent="-171450" lvl="1" marL="628650" rtl="0" algn="l">
              <a:lnSpc>
                <a:spcPct val="100000"/>
              </a:lnSpc>
              <a:spcBef>
                <a:spcPts val="0"/>
              </a:spcBef>
              <a:spcAft>
                <a:spcPts val="0"/>
              </a:spcAft>
              <a:buClr>
                <a:schemeClr val="dk1"/>
              </a:buClr>
              <a:buSzPts val="1200"/>
              <a:buFont typeface="Arial"/>
              <a:buChar char="•"/>
            </a:pPr>
            <a:r>
              <a:rPr lang="en-US"/>
              <a:t>Must have a 3.0 cum. GPA or a letter of recommendation from a counselor, administrator or career tech advisor </a:t>
            </a:r>
            <a:endParaRPr/>
          </a:p>
          <a:p>
            <a:pPr indent="-171450" lvl="0" marL="171450" marR="0" rtl="0" algn="l">
              <a:lnSpc>
                <a:spcPct val="100000"/>
              </a:lnSpc>
              <a:spcBef>
                <a:spcPts val="0"/>
              </a:spcBef>
              <a:spcAft>
                <a:spcPts val="0"/>
              </a:spcAft>
              <a:buClr>
                <a:schemeClr val="dk1"/>
              </a:buClr>
              <a:buSzPts val="1200"/>
              <a:buFont typeface="Arial"/>
              <a:buChar char="•"/>
            </a:pPr>
            <a:r>
              <a:rPr lang="en-US"/>
              <a:t>Discuss the 28 Steps to Really College Ready Student (on shared drive)</a:t>
            </a:r>
            <a:endParaRPr/>
          </a:p>
          <a:p>
            <a:pPr indent="-95250" lvl="0" marL="171450" rtl="0" algn="l">
              <a:lnSpc>
                <a:spcPct val="100000"/>
              </a:lnSpc>
              <a:spcBef>
                <a:spcPts val="0"/>
              </a:spcBef>
              <a:spcAft>
                <a:spcPts val="0"/>
              </a:spcAft>
              <a:buClr>
                <a:schemeClr val="dk1"/>
              </a:buClr>
              <a:buSzPts val="1200"/>
              <a:buFont typeface="Arial"/>
              <a:buNone/>
            </a:pPr>
            <a:r>
              <a:t/>
            </a:r>
            <a:endParaRPr/>
          </a:p>
        </p:txBody>
      </p:sp>
      <p:sp>
        <p:nvSpPr>
          <p:cNvPr id="171" name="Google Shape;171;p11: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fd376a8091_0_12: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fd376a8091_0_12:notes"/>
          <p:cNvSpPr txBox="1"/>
          <p:nvPr>
            <p:ph idx="1" type="body"/>
          </p:nvPr>
        </p:nvSpPr>
        <p:spPr>
          <a:xfrm>
            <a:off x="685800" y="4415790"/>
            <a:ext cx="54864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b="1"/>
          </a:p>
        </p:txBody>
      </p:sp>
      <p:sp>
        <p:nvSpPr>
          <p:cNvPr id="180" name="Google Shape;180;gfd376a8091_0_12:notes"/>
          <p:cNvSpPr txBox="1"/>
          <p:nvPr>
            <p:ph idx="12" type="sldNum"/>
          </p:nvPr>
        </p:nvSpPr>
        <p:spPr>
          <a:xfrm>
            <a:off x="3884613" y="8829967"/>
            <a:ext cx="2971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3: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171450" lvl="0" marL="171450" rtl="0" algn="l">
              <a:lnSpc>
                <a:spcPct val="100000"/>
              </a:lnSpc>
              <a:spcBef>
                <a:spcPts val="0"/>
              </a:spcBef>
              <a:spcAft>
                <a:spcPts val="0"/>
              </a:spcAft>
              <a:buClr>
                <a:schemeClr val="dk1"/>
              </a:buClr>
              <a:buSzPts val="1200"/>
              <a:buFont typeface="Arial"/>
              <a:buChar char="•"/>
            </a:pPr>
            <a:r>
              <a:rPr lang="en-US"/>
              <a:t>Sinclair offers two in-person orientations and an online orientation. Students need to complete this orientation to ensure they are prepared for their college career. Parents can also go through the online orientation. </a:t>
            </a:r>
            <a:endParaRPr/>
          </a:p>
          <a:p>
            <a:pPr indent="-171450" lvl="0" marL="171450" rtl="0" algn="l">
              <a:lnSpc>
                <a:spcPct val="100000"/>
              </a:lnSpc>
              <a:spcBef>
                <a:spcPts val="1200"/>
              </a:spcBef>
              <a:spcAft>
                <a:spcPts val="0"/>
              </a:spcAft>
              <a:buClr>
                <a:schemeClr val="dk1"/>
              </a:buClr>
              <a:buSzPts val="1200"/>
              <a:buFont typeface="Arial"/>
              <a:buChar char="•"/>
            </a:pPr>
            <a:r>
              <a:rPr lang="en-US"/>
              <a:t>Once you have determined completed the application and admission process and tested for readiness, you will want to register. </a:t>
            </a:r>
            <a:endParaRPr/>
          </a:p>
          <a:p>
            <a:pPr indent="-171450" lvl="0" marL="171450" rtl="0" algn="l">
              <a:lnSpc>
                <a:spcPct val="100000"/>
              </a:lnSpc>
              <a:spcBef>
                <a:spcPts val="1200"/>
              </a:spcBef>
              <a:spcAft>
                <a:spcPts val="0"/>
              </a:spcAft>
              <a:buClr>
                <a:schemeClr val="dk1"/>
              </a:buClr>
              <a:buSzPts val="1200"/>
              <a:buFont typeface="Arial"/>
              <a:buChar char="•"/>
            </a:pPr>
            <a:r>
              <a:rPr lang="en-US"/>
              <a:t>Before Registering consider the following: </a:t>
            </a:r>
            <a:endParaRPr/>
          </a:p>
          <a:p>
            <a:pPr indent="-171450" lvl="1" marL="628650" rtl="0" algn="l">
              <a:lnSpc>
                <a:spcPct val="100000"/>
              </a:lnSpc>
              <a:spcBef>
                <a:spcPts val="1200"/>
              </a:spcBef>
              <a:spcAft>
                <a:spcPts val="0"/>
              </a:spcAft>
              <a:buClr>
                <a:schemeClr val="dk1"/>
              </a:buClr>
              <a:buSzPts val="1200"/>
              <a:buFont typeface="Arial"/>
              <a:buChar char="•"/>
            </a:pPr>
            <a:r>
              <a:rPr lang="en-US"/>
              <a:t>College advisors will help students know which courses they can take</a:t>
            </a:r>
            <a:endParaRPr/>
          </a:p>
          <a:p>
            <a:pPr indent="-171450" lvl="2" marL="1085850" rtl="0" algn="l">
              <a:lnSpc>
                <a:spcPct val="100000"/>
              </a:lnSpc>
              <a:spcBef>
                <a:spcPts val="1200"/>
              </a:spcBef>
              <a:spcAft>
                <a:spcPts val="0"/>
              </a:spcAft>
              <a:buClr>
                <a:schemeClr val="dk1"/>
              </a:buClr>
              <a:buSzPts val="1200"/>
              <a:buFont typeface="Arial"/>
              <a:buChar char="•"/>
            </a:pPr>
            <a:r>
              <a:rPr lang="en-US"/>
              <a:t>Based on assessment scores</a:t>
            </a:r>
            <a:endParaRPr/>
          </a:p>
          <a:p>
            <a:pPr indent="-171450" lvl="2" marL="1085850" rtl="0" algn="l">
              <a:lnSpc>
                <a:spcPct val="100000"/>
              </a:lnSpc>
              <a:spcBef>
                <a:spcPts val="1200"/>
              </a:spcBef>
              <a:spcAft>
                <a:spcPts val="0"/>
              </a:spcAft>
              <a:buClr>
                <a:schemeClr val="dk1"/>
              </a:buClr>
              <a:buSzPts val="1200"/>
              <a:buFont typeface="Arial"/>
              <a:buChar char="•"/>
            </a:pPr>
            <a:r>
              <a:rPr lang="en-US"/>
              <a:t>Based on course prerequisites </a:t>
            </a:r>
            <a:endParaRPr/>
          </a:p>
          <a:p>
            <a:pPr indent="-171450" lvl="1" marL="628650" rtl="0" algn="l">
              <a:lnSpc>
                <a:spcPct val="100000"/>
              </a:lnSpc>
              <a:spcBef>
                <a:spcPts val="1200"/>
              </a:spcBef>
              <a:spcAft>
                <a:spcPts val="0"/>
              </a:spcAft>
              <a:buClr>
                <a:schemeClr val="dk1"/>
              </a:buClr>
              <a:buSzPts val="1200"/>
              <a:buFont typeface="Arial"/>
              <a:buChar char="•"/>
            </a:pPr>
            <a:r>
              <a:rPr lang="en-US"/>
              <a:t>Courses can satisfy high school graduation requirements</a:t>
            </a:r>
            <a:endParaRPr/>
          </a:p>
          <a:p>
            <a:pPr indent="-171450" lvl="2" marL="1085850" rtl="0" algn="l">
              <a:lnSpc>
                <a:spcPct val="100000"/>
              </a:lnSpc>
              <a:spcBef>
                <a:spcPts val="1200"/>
              </a:spcBef>
              <a:spcAft>
                <a:spcPts val="0"/>
              </a:spcAft>
              <a:buClr>
                <a:schemeClr val="dk1"/>
              </a:buClr>
              <a:buSzPts val="1200"/>
              <a:buFont typeface="Arial"/>
              <a:buChar char="•"/>
            </a:pPr>
            <a:r>
              <a:rPr lang="en-US"/>
              <a:t>School counselors can help students understand requirements and course substitutions</a:t>
            </a:r>
            <a:endParaRPr/>
          </a:p>
          <a:p>
            <a:pPr indent="-171450" lvl="1" marL="628650" rtl="0" algn="l">
              <a:lnSpc>
                <a:spcPct val="100000"/>
              </a:lnSpc>
              <a:spcBef>
                <a:spcPts val="1200"/>
              </a:spcBef>
              <a:spcAft>
                <a:spcPts val="0"/>
              </a:spcAft>
              <a:buClr>
                <a:schemeClr val="dk1"/>
              </a:buClr>
              <a:buSzPts val="1200"/>
              <a:buFont typeface="Arial"/>
              <a:buChar char="•"/>
            </a:pPr>
            <a:r>
              <a:rPr lang="en-US"/>
              <a:t>Courses must be college-level or non-remedial </a:t>
            </a:r>
            <a:endParaRPr/>
          </a:p>
          <a:p>
            <a:pPr indent="-171450" lvl="1" marL="628650" rtl="0" algn="l">
              <a:lnSpc>
                <a:spcPct val="100000"/>
              </a:lnSpc>
              <a:spcBef>
                <a:spcPts val="1200"/>
              </a:spcBef>
              <a:spcAft>
                <a:spcPts val="0"/>
              </a:spcAft>
              <a:buClr>
                <a:schemeClr val="dk1"/>
              </a:buClr>
              <a:buSzPts val="1200"/>
              <a:buFont typeface="Arial"/>
              <a:buChar char="•"/>
            </a:pPr>
            <a:r>
              <a:rPr lang="en-US"/>
              <a:t>Courses must be nonreligious </a:t>
            </a:r>
            <a:endParaRPr/>
          </a:p>
          <a:p>
            <a:pPr indent="0" lvl="1" marL="457200" rtl="0" algn="l">
              <a:lnSpc>
                <a:spcPct val="100000"/>
              </a:lnSpc>
              <a:spcBef>
                <a:spcPts val="1200"/>
              </a:spcBef>
              <a:spcAft>
                <a:spcPts val="0"/>
              </a:spcAft>
              <a:buSzPts val="1400"/>
              <a:buNone/>
            </a:pPr>
            <a:r>
              <a:t/>
            </a:r>
            <a:endParaRPr/>
          </a:p>
          <a:p>
            <a:pPr indent="0" lvl="1" marL="457200" rtl="0" algn="l">
              <a:lnSpc>
                <a:spcPct val="100000"/>
              </a:lnSpc>
              <a:spcBef>
                <a:spcPts val="1200"/>
              </a:spcBef>
              <a:spcAft>
                <a:spcPts val="0"/>
              </a:spcAft>
              <a:buSzPts val="1400"/>
              <a:buNone/>
            </a:pPr>
            <a:r>
              <a:t/>
            </a:r>
            <a:endParaRPr/>
          </a:p>
        </p:txBody>
      </p:sp>
      <p:sp>
        <p:nvSpPr>
          <p:cNvPr id="189" name="Google Shape;189;p13: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4: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0" lvl="0" marL="0" rtl="0" algn="l">
              <a:lnSpc>
                <a:spcPct val="100000"/>
              </a:lnSpc>
              <a:spcBef>
                <a:spcPts val="0"/>
              </a:spcBef>
              <a:spcAft>
                <a:spcPts val="0"/>
              </a:spcAft>
              <a:buSzPts val="1400"/>
              <a:buNone/>
            </a:pPr>
            <a:r>
              <a:rPr lang="en-US"/>
              <a:t>As a continuing student, you will still need to turn in your letter of intent to participate in CCP to your High School.</a:t>
            </a:r>
            <a:endParaRPr/>
          </a:p>
        </p:txBody>
      </p:sp>
      <p:sp>
        <p:nvSpPr>
          <p:cNvPr id="202" name="Google Shape;202;p14: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5: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178027" lvl="0" marL="178027" rtl="0" algn="l">
              <a:lnSpc>
                <a:spcPct val="100000"/>
              </a:lnSpc>
              <a:spcBef>
                <a:spcPts val="0"/>
              </a:spcBef>
              <a:spcAft>
                <a:spcPts val="0"/>
              </a:spcAft>
              <a:buClr>
                <a:schemeClr val="dk1"/>
              </a:buClr>
              <a:buSzPts val="1200"/>
              <a:buFont typeface="Arial"/>
              <a:buChar char="•"/>
            </a:pPr>
            <a:r>
              <a:rPr lang="en-US"/>
              <a:t>Improved outcomes and student learning are central to what we do…</a:t>
            </a:r>
            <a:endParaRPr/>
          </a:p>
          <a:p>
            <a:pPr indent="-101827" lvl="0" marL="178027" rtl="0" algn="l">
              <a:lnSpc>
                <a:spcPct val="100000"/>
              </a:lnSpc>
              <a:spcBef>
                <a:spcPts val="0"/>
              </a:spcBef>
              <a:spcAft>
                <a:spcPts val="0"/>
              </a:spcAft>
              <a:buClr>
                <a:schemeClr val="dk1"/>
              </a:buClr>
              <a:buSzPts val="1200"/>
              <a:buFont typeface="Arial"/>
              <a:buNone/>
            </a:pPr>
            <a:r>
              <a:t/>
            </a:r>
            <a:endParaRPr/>
          </a:p>
          <a:p>
            <a:pPr indent="-178027" lvl="0" marL="178027" rtl="0" algn="l">
              <a:lnSpc>
                <a:spcPct val="100000"/>
              </a:lnSpc>
              <a:spcBef>
                <a:spcPts val="0"/>
              </a:spcBef>
              <a:spcAft>
                <a:spcPts val="0"/>
              </a:spcAft>
              <a:buClr>
                <a:schemeClr val="dk1"/>
              </a:buClr>
              <a:buSzPts val="1200"/>
              <a:buFont typeface="Arial"/>
              <a:buChar char="•"/>
            </a:pPr>
            <a:r>
              <a:rPr lang="en-US"/>
              <a:t>We want our high school students to do well and they are doing just that – 90% earned a passing grade and received credit</a:t>
            </a:r>
            <a:endParaRPr/>
          </a:p>
          <a:p>
            <a:pPr indent="-101827" lvl="0" marL="178027" rtl="0" algn="l">
              <a:lnSpc>
                <a:spcPct val="100000"/>
              </a:lnSpc>
              <a:spcBef>
                <a:spcPts val="0"/>
              </a:spcBef>
              <a:spcAft>
                <a:spcPts val="0"/>
              </a:spcAft>
              <a:buClr>
                <a:schemeClr val="dk1"/>
              </a:buClr>
              <a:buSzPts val="1200"/>
              <a:buFont typeface="Arial"/>
              <a:buNone/>
            </a:pPr>
            <a:r>
              <a:t/>
            </a:r>
            <a:endParaRPr/>
          </a:p>
          <a:p>
            <a:pPr indent="-178027" lvl="0" marL="178027" rtl="0" algn="l">
              <a:lnSpc>
                <a:spcPct val="100000"/>
              </a:lnSpc>
              <a:spcBef>
                <a:spcPts val="0"/>
              </a:spcBef>
              <a:spcAft>
                <a:spcPts val="0"/>
              </a:spcAft>
              <a:buClr>
                <a:schemeClr val="dk1"/>
              </a:buClr>
              <a:buSzPts val="1200"/>
              <a:buFont typeface="Arial"/>
              <a:buChar char="•"/>
            </a:pPr>
            <a:r>
              <a:rPr lang="en-US"/>
              <a:t>They are actually outperforming all other Sinclair students which signals to us that they have the academic, social and emotional skills to take on college level work.</a:t>
            </a:r>
            <a:endParaRPr/>
          </a:p>
          <a:p>
            <a:pPr indent="-101827" lvl="0" marL="178027" rtl="0" algn="l">
              <a:lnSpc>
                <a:spcPct val="100000"/>
              </a:lnSpc>
              <a:spcBef>
                <a:spcPts val="0"/>
              </a:spcBef>
              <a:spcAft>
                <a:spcPts val="0"/>
              </a:spcAft>
              <a:buClr>
                <a:schemeClr val="dk1"/>
              </a:buClr>
              <a:buSzPts val="1200"/>
              <a:buFont typeface="Arial"/>
              <a:buNone/>
            </a:pPr>
            <a:r>
              <a:t/>
            </a:r>
            <a:endParaRPr/>
          </a:p>
          <a:p>
            <a:pPr indent="-178027" lvl="0" marL="178027" rtl="0" algn="l">
              <a:lnSpc>
                <a:spcPct val="100000"/>
              </a:lnSpc>
              <a:spcBef>
                <a:spcPts val="0"/>
              </a:spcBef>
              <a:spcAft>
                <a:spcPts val="0"/>
              </a:spcAft>
              <a:buClr>
                <a:schemeClr val="dk1"/>
              </a:buClr>
              <a:buSzPts val="1200"/>
              <a:buFont typeface="Arial"/>
              <a:buChar char="•"/>
            </a:pPr>
            <a:r>
              <a:rPr lang="en-US"/>
              <a:t>They are graduating and continuing – 40 graduates this past year</a:t>
            </a:r>
            <a:endParaRPr/>
          </a:p>
        </p:txBody>
      </p:sp>
      <p:sp>
        <p:nvSpPr>
          <p:cNvPr id="210" name="Google Shape;210;p15: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6: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0" lvl="0" marL="0" rtl="0" algn="l">
              <a:lnSpc>
                <a:spcPct val="100000"/>
              </a:lnSpc>
              <a:spcBef>
                <a:spcPts val="0"/>
              </a:spcBef>
              <a:spcAft>
                <a:spcPts val="0"/>
              </a:spcAft>
              <a:buSzPts val="1400"/>
              <a:buNone/>
            </a:pPr>
            <a:r>
              <a:t/>
            </a:r>
            <a:endParaRPr/>
          </a:p>
        </p:txBody>
      </p:sp>
      <p:sp>
        <p:nvSpPr>
          <p:cNvPr id="229" name="Google Shape;229;p16: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7: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0" lvl="0" marL="0" rtl="0" algn="l">
              <a:lnSpc>
                <a:spcPct val="100000"/>
              </a:lnSpc>
              <a:spcBef>
                <a:spcPts val="0"/>
              </a:spcBef>
              <a:spcAft>
                <a:spcPts val="0"/>
              </a:spcAft>
              <a:buSzPts val="1400"/>
              <a:buNone/>
            </a:pPr>
            <a:r>
              <a:t/>
            </a:r>
            <a:endParaRPr/>
          </a:p>
        </p:txBody>
      </p:sp>
      <p:sp>
        <p:nvSpPr>
          <p:cNvPr id="237" name="Google Shape;237;p17: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95250" lvl="0" marL="171450" rtl="0" algn="l">
              <a:lnSpc>
                <a:spcPct val="100000"/>
              </a:lnSpc>
              <a:spcBef>
                <a:spcPts val="0"/>
              </a:spcBef>
              <a:spcAft>
                <a:spcPts val="0"/>
              </a:spcAft>
              <a:buClr>
                <a:schemeClr val="dk1"/>
              </a:buClr>
              <a:buSzPts val="1200"/>
              <a:buFont typeface="Arial"/>
              <a:buNone/>
            </a:pPr>
            <a:r>
              <a:t/>
            </a:r>
            <a:endParaRPr/>
          </a:p>
        </p:txBody>
      </p:sp>
      <p:sp>
        <p:nvSpPr>
          <p:cNvPr id="93" name="Google Shape;93;p2: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171450" lvl="0" marL="171450" rtl="0" algn="l">
              <a:lnSpc>
                <a:spcPct val="100000"/>
              </a:lnSpc>
              <a:spcBef>
                <a:spcPts val="0"/>
              </a:spcBef>
              <a:spcAft>
                <a:spcPts val="0"/>
              </a:spcAft>
              <a:buClr>
                <a:schemeClr val="dk1"/>
              </a:buClr>
              <a:buSzPts val="1200"/>
              <a:buFont typeface="Arial"/>
              <a:buChar char="•"/>
            </a:pPr>
            <a:r>
              <a:rPr lang="en-US"/>
              <a:t>The basics of CCP – option for college-ready students in grades 7-12 to earn high school and college credit.  A way for students who are ready for advanced rigor to begin their college career BEFORE they graduate high school.  Some important factors to know about how the CCP program works while in high school…</a:t>
            </a:r>
            <a:endParaRPr/>
          </a:p>
        </p:txBody>
      </p:sp>
      <p:sp>
        <p:nvSpPr>
          <p:cNvPr id="100" name="Google Shape;100;p3: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4: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There were several State of Ohio rule changes for College Credit Plus students for the 2018-2019 school year. One of those is the </a:t>
            </a:r>
            <a:r>
              <a:rPr b="1" i="0" lang="en-US" sz="1200">
                <a:solidFill>
                  <a:schemeClr val="dk1"/>
                </a:solidFill>
                <a:latin typeface="Calibri"/>
                <a:ea typeface="Calibri"/>
                <a:cs typeface="Calibri"/>
                <a:sym typeface="Calibri"/>
              </a:rPr>
              <a:t>Course Eligibility</a:t>
            </a:r>
            <a:r>
              <a:rPr b="0" i="0" lang="en-US" sz="1200">
                <a:solidFill>
                  <a:schemeClr val="dk1"/>
                </a:solidFill>
                <a:latin typeface="Calibri"/>
                <a:ea typeface="Calibri"/>
                <a:cs typeface="Calibri"/>
                <a:sym typeface="Calibri"/>
              </a:rPr>
              <a:t> rule that went into effect beginning the Summer 2018 semester:</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"First 15" Rule: Students must complete 15 credit hours in Level I courses before progressing to Level II courses*</a:t>
            </a:r>
            <a:endParaRPr/>
          </a:p>
          <a:p>
            <a:pPr indent="-171450" lvl="1" marL="628650" rtl="0" algn="l">
              <a:lnSpc>
                <a:spcPct val="100000"/>
              </a:lnSpc>
              <a:spcBef>
                <a:spcPts val="0"/>
              </a:spcBef>
              <a:spcAft>
                <a:spcPts val="0"/>
              </a:spcAft>
              <a:buClr>
                <a:schemeClr val="dk1"/>
              </a:buClr>
              <a:buSzPts val="1200"/>
              <a:buFont typeface="Arial"/>
              <a:buChar char="•"/>
            </a:pPr>
            <a:r>
              <a:rPr b="0" i="1" lang="en-US" sz="1200">
                <a:solidFill>
                  <a:schemeClr val="dk1"/>
                </a:solidFill>
                <a:latin typeface="Calibri"/>
                <a:ea typeface="Calibri"/>
                <a:cs typeface="Calibri"/>
                <a:sym typeface="Calibri"/>
              </a:rPr>
              <a:t>*Exceptions may be given to students who test into a level II course or have AP/IB credit that places them into a level II course. See your CCP Coordinator for more information.</a:t>
            </a:r>
            <a:endParaRPr b="0" i="0"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b="1"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Non-Allowable Courses" Rule: students are now prohibited from taking certain courses under College Credit Plus Regulations. </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All course eligibility information for Sinclair can be found on our website</a:t>
            </a:r>
            <a:endParaRPr b="0" i="0" sz="1200">
              <a:solidFill>
                <a:schemeClr val="dk1"/>
              </a:solidFill>
              <a:latin typeface="Calibri"/>
              <a:ea typeface="Calibri"/>
              <a:cs typeface="Calibri"/>
              <a:sym typeface="Calibri"/>
            </a:endParaRPr>
          </a:p>
        </p:txBody>
      </p:sp>
      <p:sp>
        <p:nvSpPr>
          <p:cNvPr id="108" name="Google Shape;108;p4: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171450" lvl="0" marL="171450" rtl="0" algn="l">
              <a:lnSpc>
                <a:spcPct val="100000"/>
              </a:lnSpc>
              <a:spcBef>
                <a:spcPts val="0"/>
              </a:spcBef>
              <a:spcAft>
                <a:spcPts val="0"/>
              </a:spcAft>
              <a:buClr>
                <a:schemeClr val="dk1"/>
              </a:buClr>
              <a:buSzPts val="1200"/>
              <a:buFont typeface="Arial"/>
              <a:buChar char="•"/>
            </a:pPr>
            <a:r>
              <a:rPr lang="en-US"/>
              <a:t>Accessible</a:t>
            </a:r>
            <a:endParaRPr/>
          </a:p>
          <a:p>
            <a:pPr indent="-171450" lvl="1" marL="628650" rtl="0" algn="l">
              <a:lnSpc>
                <a:spcPct val="100000"/>
              </a:lnSpc>
              <a:spcBef>
                <a:spcPts val="0"/>
              </a:spcBef>
              <a:spcAft>
                <a:spcPts val="0"/>
              </a:spcAft>
              <a:buClr>
                <a:schemeClr val="dk1"/>
              </a:buClr>
              <a:buSzPts val="1200"/>
              <a:buFont typeface="Arial"/>
              <a:buChar char="•"/>
            </a:pPr>
            <a:r>
              <a:rPr lang="en-US"/>
              <a:t>We have 5 campus location in the Miami Valley/Greater Cincinnati Area: Downtown Dayton, Courseview in Mason, Englewood, Huber Heights and Centerville soon to open. </a:t>
            </a:r>
            <a:endParaRPr/>
          </a:p>
          <a:p>
            <a:pPr indent="-171450" lvl="0" marL="171450" rtl="0" algn="l">
              <a:lnSpc>
                <a:spcPct val="100000"/>
              </a:lnSpc>
              <a:spcBef>
                <a:spcPts val="0"/>
              </a:spcBef>
              <a:spcAft>
                <a:spcPts val="0"/>
              </a:spcAft>
              <a:buClr>
                <a:schemeClr val="dk1"/>
              </a:buClr>
              <a:buSzPts val="1200"/>
              <a:buFont typeface="Arial"/>
              <a:buChar char="•"/>
            </a:pPr>
            <a:r>
              <a:rPr lang="en-US"/>
              <a:t>Transferable</a:t>
            </a:r>
            <a:endParaRPr/>
          </a:p>
          <a:p>
            <a:pPr indent="-171450" lvl="1" marL="628650" rtl="0" algn="l">
              <a:lnSpc>
                <a:spcPct val="100000"/>
              </a:lnSpc>
              <a:spcBef>
                <a:spcPts val="0"/>
              </a:spcBef>
              <a:spcAft>
                <a:spcPts val="0"/>
              </a:spcAft>
              <a:buClr>
                <a:schemeClr val="dk1"/>
              </a:buClr>
              <a:buSzPts val="1200"/>
              <a:buFont typeface="Arial"/>
              <a:buChar char="•"/>
            </a:pPr>
            <a:r>
              <a:rPr lang="en-US"/>
              <a:t>We have two double degree partnerships with two area universities that will allow students to start at Sinclair and then transfer seamlessly. The established relationships are with Wright State and the University of Dayton, known as the UD Academy. </a:t>
            </a:r>
            <a:endParaRPr/>
          </a:p>
          <a:p>
            <a:pPr indent="-171450" lvl="1" marL="628650" rtl="0" algn="l">
              <a:lnSpc>
                <a:spcPct val="100000"/>
              </a:lnSpc>
              <a:spcBef>
                <a:spcPts val="0"/>
              </a:spcBef>
              <a:spcAft>
                <a:spcPts val="0"/>
              </a:spcAft>
              <a:buClr>
                <a:schemeClr val="dk1"/>
              </a:buClr>
              <a:buSzPts val="1200"/>
              <a:buFont typeface="Arial"/>
              <a:buChar char="•"/>
            </a:pPr>
            <a:r>
              <a:rPr lang="en-US"/>
              <a:t>A number of the courses CCP students take fall under the Ohio Transfer Module (OTM) and will transfer to any 4-year state school in the state of Ohio</a:t>
            </a:r>
            <a:endParaRPr/>
          </a:p>
          <a:p>
            <a:pPr indent="-171450" lvl="0" marL="171450" rtl="0" algn="l">
              <a:lnSpc>
                <a:spcPct val="100000"/>
              </a:lnSpc>
              <a:spcBef>
                <a:spcPts val="0"/>
              </a:spcBef>
              <a:spcAft>
                <a:spcPts val="0"/>
              </a:spcAft>
              <a:buClr>
                <a:schemeClr val="dk1"/>
              </a:buClr>
              <a:buSzPts val="1200"/>
              <a:buFont typeface="Arial"/>
              <a:buChar char="•"/>
            </a:pPr>
            <a:r>
              <a:rPr lang="en-US"/>
              <a:t>Programs</a:t>
            </a:r>
            <a:endParaRPr/>
          </a:p>
          <a:p>
            <a:pPr indent="-171450" lvl="1" marL="628650" rtl="0" algn="l">
              <a:lnSpc>
                <a:spcPct val="100000"/>
              </a:lnSpc>
              <a:spcBef>
                <a:spcPts val="0"/>
              </a:spcBef>
              <a:spcAft>
                <a:spcPts val="0"/>
              </a:spcAft>
              <a:buClr>
                <a:schemeClr val="dk1"/>
              </a:buClr>
              <a:buSzPts val="1200"/>
              <a:buFont typeface="Arial"/>
              <a:buChar char="•"/>
            </a:pPr>
            <a:r>
              <a:rPr lang="en-US"/>
              <a:t>Sinclair offers over 200 Degree and Certificate programs. We offer both Career and Transfer degrees. Career degrees will allow students who complete them to enter the workforce in a skilled/technical field. A transfer degree allows a student to transfer to a 4 year school to finish their degree. </a:t>
            </a:r>
            <a:endParaRPr/>
          </a:p>
          <a:p>
            <a:pPr indent="-304800" lvl="0" marL="457200" rtl="0" algn="l">
              <a:lnSpc>
                <a:spcPct val="100000"/>
              </a:lnSpc>
              <a:spcBef>
                <a:spcPts val="0"/>
              </a:spcBef>
              <a:spcAft>
                <a:spcPts val="0"/>
              </a:spcAft>
              <a:buClr>
                <a:schemeClr val="dk1"/>
              </a:buClr>
              <a:buSzPts val="1200"/>
              <a:buChar char="•"/>
            </a:pPr>
            <a:r>
              <a:rPr lang="en-US"/>
              <a:t>Scholarship</a:t>
            </a:r>
            <a:endParaRPr/>
          </a:p>
          <a:p>
            <a:pPr indent="-304800" lvl="1" marL="914400" rtl="0" algn="l">
              <a:lnSpc>
                <a:spcPct val="100000"/>
              </a:lnSpc>
              <a:spcBef>
                <a:spcPts val="0"/>
              </a:spcBef>
              <a:spcAft>
                <a:spcPts val="0"/>
              </a:spcAft>
              <a:buClr>
                <a:schemeClr val="dk1"/>
              </a:buClr>
              <a:buSzPts val="1200"/>
              <a:buChar char="•"/>
            </a:pPr>
            <a:r>
              <a:rPr lang="en-US"/>
              <a:t>CCP students who complete 24 credit hours during their time as a CCP student and maintain a 2.5 GPA will receive the Free to Finish Scholarship.  Students do not need to apply...it is automatically awarded and there is no limit to the number of students who can receive the benefit.  The free to finish program is a last-dollar program - students will have all grant and scholarship monies applied to their accounts, and Sinclair will cover the rest of their tuition and fees. </a:t>
            </a:r>
            <a:endParaRPr/>
          </a:p>
          <a:p>
            <a:pPr indent="0" lvl="1" marL="457200" rtl="0" algn="l">
              <a:lnSpc>
                <a:spcPct val="100000"/>
              </a:lnSpc>
              <a:spcBef>
                <a:spcPts val="0"/>
              </a:spcBef>
              <a:spcAft>
                <a:spcPts val="0"/>
              </a:spcAft>
              <a:buClr>
                <a:schemeClr val="dk1"/>
              </a:buClr>
              <a:buSzPts val="1200"/>
              <a:buFont typeface="Arial"/>
              <a:buNone/>
            </a:pPr>
            <a:r>
              <a:t/>
            </a:r>
            <a:endParaRPr/>
          </a:p>
        </p:txBody>
      </p:sp>
      <p:sp>
        <p:nvSpPr>
          <p:cNvPr id="116" name="Google Shape;116;p5: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6: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0" lvl="0" marL="0" rtl="0" algn="l">
              <a:lnSpc>
                <a:spcPct val="100000"/>
              </a:lnSpc>
              <a:spcBef>
                <a:spcPts val="0"/>
              </a:spcBef>
              <a:spcAft>
                <a:spcPts val="0"/>
              </a:spcAft>
              <a:buSzPts val="1400"/>
              <a:buNone/>
            </a:pPr>
            <a:r>
              <a:rPr lang="en-US"/>
              <a:t>As you explore the option of making the transition into college through the CCP program, there are some important considerations for you to know as you prepare for planning….</a:t>
            </a:r>
            <a:endParaRPr/>
          </a:p>
        </p:txBody>
      </p:sp>
      <p:sp>
        <p:nvSpPr>
          <p:cNvPr id="130" name="Google Shape;130;p6: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7: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0" lvl="0" marL="0" rtl="0" algn="l">
              <a:lnSpc>
                <a:spcPct val="80000"/>
              </a:lnSpc>
              <a:spcBef>
                <a:spcPts val="0"/>
              </a:spcBef>
              <a:spcAft>
                <a:spcPts val="0"/>
              </a:spcAft>
              <a:buSzPts val="1400"/>
              <a:buNone/>
            </a:pPr>
            <a:r>
              <a:rPr lang="en-US" sz="1020"/>
              <a:t>Knowledge Acquisition:</a:t>
            </a:r>
            <a:endParaRPr/>
          </a:p>
          <a:p>
            <a:pPr indent="0" lvl="1" marL="457200" rtl="0" algn="l">
              <a:lnSpc>
                <a:spcPct val="80000"/>
              </a:lnSpc>
              <a:spcBef>
                <a:spcPts val="1200"/>
              </a:spcBef>
              <a:spcAft>
                <a:spcPts val="0"/>
              </a:spcAft>
              <a:buSzPts val="1400"/>
              <a:buNone/>
            </a:pPr>
            <a:r>
              <a:rPr lang="en-US" sz="1020"/>
              <a:t>High School: Information provided mostly in-class. Out-of-class research is minimal.</a:t>
            </a:r>
            <a:endParaRPr/>
          </a:p>
          <a:p>
            <a:pPr indent="0" lvl="1" marL="457200" rtl="0" algn="l">
              <a:lnSpc>
                <a:spcPct val="80000"/>
              </a:lnSpc>
              <a:spcBef>
                <a:spcPts val="1200"/>
              </a:spcBef>
              <a:spcAft>
                <a:spcPts val="0"/>
              </a:spcAft>
              <a:buSzPts val="1400"/>
              <a:buNone/>
            </a:pPr>
            <a:r>
              <a:rPr lang="en-US" sz="1020"/>
              <a:t>College: Coursework will generally require more independent thinking, longer writing assignments, and out-of-class research</a:t>
            </a:r>
            <a:endParaRPr/>
          </a:p>
          <a:p>
            <a:pPr indent="0" lvl="0" marL="0" rtl="0" algn="l">
              <a:lnSpc>
                <a:spcPct val="80000"/>
              </a:lnSpc>
              <a:spcBef>
                <a:spcPts val="1200"/>
              </a:spcBef>
              <a:spcAft>
                <a:spcPts val="0"/>
              </a:spcAft>
              <a:buSzPts val="1400"/>
              <a:buNone/>
            </a:pPr>
            <a:r>
              <a:rPr lang="en-US" sz="1020"/>
              <a:t>Grades:</a:t>
            </a:r>
            <a:endParaRPr/>
          </a:p>
          <a:p>
            <a:pPr indent="0" lvl="1" marL="457200" rtl="0" algn="l">
              <a:lnSpc>
                <a:spcPct val="80000"/>
              </a:lnSpc>
              <a:spcBef>
                <a:spcPts val="1200"/>
              </a:spcBef>
              <a:spcAft>
                <a:spcPts val="0"/>
              </a:spcAft>
              <a:buSzPts val="1400"/>
              <a:buNone/>
            </a:pPr>
            <a:r>
              <a:rPr lang="en-US" sz="1020"/>
              <a:t>High School: Numerous quizzes, tests, and homework assignments</a:t>
            </a:r>
            <a:endParaRPr/>
          </a:p>
          <a:p>
            <a:pPr indent="0" lvl="1" marL="457200" rtl="0" algn="l">
              <a:lnSpc>
                <a:spcPct val="80000"/>
              </a:lnSpc>
              <a:spcBef>
                <a:spcPts val="1200"/>
              </a:spcBef>
              <a:spcAft>
                <a:spcPts val="0"/>
              </a:spcAft>
              <a:buSzPts val="1400"/>
              <a:buNone/>
            </a:pPr>
            <a:r>
              <a:rPr lang="en-US" sz="1020"/>
              <a:t>College: Fewer tests and fewer, if any, homework assignments will be used to determine final grades</a:t>
            </a:r>
            <a:endParaRPr/>
          </a:p>
          <a:p>
            <a:pPr indent="0" lvl="0" marL="0" rtl="0" algn="l">
              <a:lnSpc>
                <a:spcPct val="80000"/>
              </a:lnSpc>
              <a:spcBef>
                <a:spcPts val="1200"/>
              </a:spcBef>
              <a:spcAft>
                <a:spcPts val="0"/>
              </a:spcAft>
              <a:buSzPts val="1400"/>
              <a:buNone/>
            </a:pPr>
            <a:r>
              <a:rPr lang="en-US" sz="1020"/>
              <a:t>Study Time:</a:t>
            </a:r>
            <a:endParaRPr/>
          </a:p>
          <a:p>
            <a:pPr indent="0" lvl="1" marL="457200" rtl="0" algn="l">
              <a:lnSpc>
                <a:spcPct val="80000"/>
              </a:lnSpc>
              <a:spcBef>
                <a:spcPts val="1200"/>
              </a:spcBef>
              <a:spcAft>
                <a:spcPts val="0"/>
              </a:spcAft>
              <a:buSzPts val="1400"/>
              <a:buNone/>
            </a:pPr>
            <a:r>
              <a:rPr lang="en-US" sz="1020"/>
              <a:t>High School: Required homework ranges between 1 to 3 hours per day</a:t>
            </a:r>
            <a:endParaRPr/>
          </a:p>
          <a:p>
            <a:pPr indent="0" lvl="1" marL="457200" rtl="0" algn="l">
              <a:lnSpc>
                <a:spcPct val="80000"/>
              </a:lnSpc>
              <a:spcBef>
                <a:spcPts val="1200"/>
              </a:spcBef>
              <a:spcAft>
                <a:spcPts val="0"/>
              </a:spcAft>
              <a:buSzPts val="1400"/>
              <a:buNone/>
            </a:pPr>
            <a:r>
              <a:rPr lang="en-US" sz="1020"/>
              <a:t>College: Standard rule of 2 to 3 hours of homework for every hour spent in class (3 to 5 hours per day)</a:t>
            </a:r>
            <a:endParaRPr/>
          </a:p>
          <a:p>
            <a:pPr indent="0" lvl="0" marL="0" rtl="0" algn="l">
              <a:lnSpc>
                <a:spcPct val="80000"/>
              </a:lnSpc>
              <a:spcBef>
                <a:spcPts val="1200"/>
              </a:spcBef>
              <a:spcAft>
                <a:spcPts val="0"/>
              </a:spcAft>
              <a:buSzPts val="1400"/>
              <a:buNone/>
            </a:pPr>
            <a:r>
              <a:rPr lang="en-US" sz="1020"/>
              <a:t>Parent Role:</a:t>
            </a:r>
            <a:endParaRPr/>
          </a:p>
          <a:p>
            <a:pPr indent="0" lvl="1" marL="457200" rtl="0" algn="l">
              <a:lnSpc>
                <a:spcPct val="80000"/>
              </a:lnSpc>
              <a:spcBef>
                <a:spcPts val="1200"/>
              </a:spcBef>
              <a:spcAft>
                <a:spcPts val="0"/>
              </a:spcAft>
              <a:buSzPts val="1400"/>
              <a:buNone/>
            </a:pPr>
            <a:r>
              <a:rPr lang="en-US" sz="1020"/>
              <a:t>High School: Parents are strong advocates working closely with teachers and counselors</a:t>
            </a:r>
            <a:endParaRPr/>
          </a:p>
          <a:p>
            <a:pPr indent="0" lvl="1" marL="457200" rtl="0" algn="l">
              <a:lnSpc>
                <a:spcPct val="80000"/>
              </a:lnSpc>
              <a:spcBef>
                <a:spcPts val="1200"/>
              </a:spcBef>
              <a:spcAft>
                <a:spcPts val="0"/>
              </a:spcAft>
              <a:buSzPts val="1400"/>
              <a:buNone/>
            </a:pPr>
            <a:r>
              <a:rPr lang="en-US" sz="1020"/>
              <a:t>College: Parent serves as a mentor and support for the student; the college views the student as independent decision-maker</a:t>
            </a:r>
            <a:endParaRPr/>
          </a:p>
          <a:p>
            <a:pPr indent="0" lvl="1" marL="457200" rtl="0" algn="l">
              <a:lnSpc>
                <a:spcPct val="80000"/>
              </a:lnSpc>
              <a:spcBef>
                <a:spcPts val="1200"/>
              </a:spcBef>
              <a:spcAft>
                <a:spcPts val="0"/>
              </a:spcAft>
              <a:buSzPts val="1400"/>
              <a:buNone/>
            </a:pPr>
            <a:r>
              <a:rPr lang="en-US" sz="1020"/>
              <a:t>FERPA</a:t>
            </a:r>
            <a:endParaRPr/>
          </a:p>
          <a:p>
            <a:pPr indent="0" lvl="0" marL="0" rtl="0" algn="l">
              <a:lnSpc>
                <a:spcPct val="80000"/>
              </a:lnSpc>
              <a:spcBef>
                <a:spcPts val="0"/>
              </a:spcBef>
              <a:spcAft>
                <a:spcPts val="0"/>
              </a:spcAft>
              <a:buSzPts val="1400"/>
              <a:buNone/>
            </a:pPr>
            <a:r>
              <a:t/>
            </a:r>
            <a:endParaRPr sz="1020"/>
          </a:p>
        </p:txBody>
      </p:sp>
      <p:sp>
        <p:nvSpPr>
          <p:cNvPr id="137" name="Google Shape;137;p7: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8: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171450" lvl="0" marL="171450" rtl="0" algn="l">
              <a:lnSpc>
                <a:spcPct val="100000"/>
              </a:lnSpc>
              <a:spcBef>
                <a:spcPts val="0"/>
              </a:spcBef>
              <a:spcAft>
                <a:spcPts val="0"/>
              </a:spcAft>
              <a:buClr>
                <a:schemeClr val="dk1"/>
              </a:buClr>
              <a:buSzPts val="1200"/>
              <a:buFont typeface="Arial"/>
              <a:buChar char="•"/>
            </a:pPr>
            <a:r>
              <a:rPr lang="en-US"/>
              <a:t>Being “college-ready” is more than just being academically ready</a:t>
            </a:r>
            <a:endParaRPr/>
          </a:p>
          <a:p>
            <a:pPr indent="-171450" lvl="1" marL="628650" rtl="0" algn="l">
              <a:lnSpc>
                <a:spcPct val="100000"/>
              </a:lnSpc>
              <a:spcBef>
                <a:spcPts val="1200"/>
              </a:spcBef>
              <a:spcAft>
                <a:spcPts val="0"/>
              </a:spcAft>
              <a:buClr>
                <a:schemeClr val="dk1"/>
              </a:buClr>
              <a:buSzPts val="1200"/>
              <a:buFont typeface="Noto Sans"/>
              <a:buChar char="▪"/>
            </a:pPr>
            <a:r>
              <a:rPr lang="en-US"/>
              <a:t>Consider emotional and social transition and college expectations</a:t>
            </a:r>
            <a:endParaRPr/>
          </a:p>
          <a:p>
            <a:pPr indent="-171450" lvl="1" marL="628650" rtl="0" algn="l">
              <a:lnSpc>
                <a:spcPct val="100000"/>
              </a:lnSpc>
              <a:spcBef>
                <a:spcPts val="1200"/>
              </a:spcBef>
              <a:spcAft>
                <a:spcPts val="0"/>
              </a:spcAft>
              <a:buClr>
                <a:schemeClr val="dk1"/>
              </a:buClr>
              <a:buSzPts val="1200"/>
              <a:buFont typeface="Noto Sans"/>
              <a:buChar char="▪"/>
            </a:pPr>
            <a:r>
              <a:rPr lang="en-US"/>
              <a:t>Consider time management &amp; organizational skills</a:t>
            </a:r>
            <a:endParaRPr/>
          </a:p>
          <a:p>
            <a:pPr indent="-171450" lvl="1" marL="628650" rtl="0" algn="l">
              <a:lnSpc>
                <a:spcPct val="100000"/>
              </a:lnSpc>
              <a:spcBef>
                <a:spcPts val="1200"/>
              </a:spcBef>
              <a:spcAft>
                <a:spcPts val="0"/>
              </a:spcAft>
              <a:buClr>
                <a:schemeClr val="dk1"/>
              </a:buClr>
              <a:buSzPts val="1200"/>
              <a:buFont typeface="Noto Sans"/>
              <a:buChar char="▪"/>
            </a:pPr>
            <a:r>
              <a:rPr lang="en-US"/>
              <a:t>Grades earned in a College Credit Plus course are for high school AND college credit and will be calculated into the student’s GPA</a:t>
            </a:r>
            <a:endParaRPr/>
          </a:p>
          <a:p>
            <a:pPr indent="-171450" lvl="1" marL="628650" rtl="0" algn="l">
              <a:lnSpc>
                <a:spcPct val="100000"/>
              </a:lnSpc>
              <a:spcBef>
                <a:spcPts val="1200"/>
              </a:spcBef>
              <a:spcAft>
                <a:spcPts val="0"/>
              </a:spcAft>
              <a:buClr>
                <a:schemeClr val="dk1"/>
              </a:buClr>
              <a:buSzPts val="1200"/>
              <a:buFont typeface="Noto Sans"/>
              <a:buChar char="▪"/>
            </a:pPr>
            <a:r>
              <a:rPr lang="en-US"/>
              <a:t>College Credit Plus credits will be utilized in the calculation of financial aid </a:t>
            </a:r>
            <a:endParaRPr/>
          </a:p>
          <a:p>
            <a:pPr indent="-209550" lvl="0" marL="285750" rtl="0" algn="l">
              <a:lnSpc>
                <a:spcPct val="100000"/>
              </a:lnSpc>
              <a:spcBef>
                <a:spcPts val="0"/>
              </a:spcBef>
              <a:spcAft>
                <a:spcPts val="0"/>
              </a:spcAft>
              <a:buClr>
                <a:schemeClr val="dk1"/>
              </a:buClr>
              <a:buSzPts val="1200"/>
              <a:buFont typeface="Arial"/>
              <a:buNone/>
            </a:pPr>
            <a:r>
              <a:t/>
            </a:r>
            <a:endParaRPr b="1" sz="1200"/>
          </a:p>
        </p:txBody>
      </p:sp>
      <p:sp>
        <p:nvSpPr>
          <p:cNvPr id="145" name="Google Shape;145;p8: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9:notes"/>
          <p:cNvSpPr txBox="1"/>
          <p:nvPr>
            <p:ph idx="1" type="body"/>
          </p:nvPr>
        </p:nvSpPr>
        <p:spPr>
          <a:xfrm>
            <a:off x="685800" y="4415790"/>
            <a:ext cx="5486400" cy="4183380"/>
          </a:xfrm>
          <a:prstGeom prst="rect">
            <a:avLst/>
          </a:prstGeom>
          <a:noFill/>
          <a:ln>
            <a:noFill/>
          </a:ln>
        </p:spPr>
        <p:txBody>
          <a:bodyPr anchorCtr="0" anchor="t" bIns="46575" lIns="93175" spcFirstLastPara="1" rIns="93175" wrap="square" tIns="46575">
            <a:normAutofit/>
          </a:bodyPr>
          <a:lstStyle/>
          <a:p>
            <a:pPr indent="0" lvl="0" marL="0" rtl="0" algn="l">
              <a:lnSpc>
                <a:spcPct val="100000"/>
              </a:lnSpc>
              <a:spcBef>
                <a:spcPts val="0"/>
              </a:spcBef>
              <a:spcAft>
                <a:spcPts val="0"/>
              </a:spcAft>
              <a:buClr>
                <a:schemeClr val="dk1"/>
              </a:buClr>
              <a:buSzPts val="1200"/>
              <a:buFont typeface="Arial"/>
              <a:buNone/>
            </a:pPr>
            <a:r>
              <a:rPr lang="en-US"/>
              <a:t>Now, we’re going to go over the steps to get started with CCP at Sinclair…</a:t>
            </a:r>
            <a:endParaRPr/>
          </a:p>
        </p:txBody>
      </p:sp>
      <p:sp>
        <p:nvSpPr>
          <p:cNvPr id="154" name="Google Shape;154;p9:notes"/>
          <p:cNvSpPr txBox="1"/>
          <p:nvPr>
            <p:ph idx="12" type="sldNum"/>
          </p:nvPr>
        </p:nvSpPr>
        <p:spPr>
          <a:xfrm>
            <a:off x="3884613" y="8829967"/>
            <a:ext cx="297180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19"/>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628650" y="365125"/>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28"/>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4623593" y="2285206"/>
            <a:ext cx="5811838" cy="19716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 name="Google Shape;80;p29"/>
          <p:cNvSpPr txBox="1"/>
          <p:nvPr>
            <p:ph idx="1" type="body"/>
          </p:nvPr>
        </p:nvSpPr>
        <p:spPr>
          <a:xfrm rot="5400000">
            <a:off x="604044" y="389732"/>
            <a:ext cx="5811838"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21"/>
          <p:cNvSpPr txBox="1"/>
          <p:nvPr>
            <p:ph type="title"/>
          </p:nvPr>
        </p:nvSpPr>
        <p:spPr>
          <a:xfrm>
            <a:off x="628650" y="365125"/>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21"/>
          <p:cNvSpPr txBox="1"/>
          <p:nvPr>
            <p:ph idx="1" type="body"/>
          </p:nvPr>
        </p:nvSpPr>
        <p:spPr>
          <a:xfrm>
            <a:off x="62865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1"/>
          <p:cNvSpPr txBox="1"/>
          <p:nvPr>
            <p:ph idx="2" type="body"/>
          </p:nvPr>
        </p:nvSpPr>
        <p:spPr>
          <a:xfrm>
            <a:off x="4648200" y="1825625"/>
            <a:ext cx="38671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22"/>
          <p:cNvSpPr txBox="1"/>
          <p:nvPr>
            <p:ph type="title"/>
          </p:nvPr>
        </p:nvSpPr>
        <p:spPr>
          <a:xfrm>
            <a:off x="628650" y="365125"/>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 name="Google Shape;34;p2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23"/>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23"/>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2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4"/>
          <p:cNvSpPr txBox="1"/>
          <p:nvPr>
            <p:ph type="title"/>
          </p:nvPr>
        </p:nvSpPr>
        <p:spPr>
          <a:xfrm>
            <a:off x="630238" y="365125"/>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24"/>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4"/>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4"/>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4"/>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5"/>
          <p:cNvSpPr txBox="1"/>
          <p:nvPr>
            <p:ph type="title"/>
          </p:nvPr>
        </p:nvSpPr>
        <p:spPr>
          <a:xfrm>
            <a:off x="628650" y="365125"/>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2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26"/>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27"/>
          <p:cNvSpPr/>
          <p:nvPr>
            <p:ph idx="2" type="pic"/>
          </p:nvPr>
        </p:nvSpPr>
        <p:spPr>
          <a:xfrm>
            <a:off x="3887788" y="987425"/>
            <a:ext cx="4629150" cy="4873625"/>
          </a:xfrm>
          <a:prstGeom prst="rect">
            <a:avLst/>
          </a:prstGeom>
          <a:noFill/>
          <a:ln>
            <a:noFill/>
          </a:ln>
        </p:spPr>
      </p:sp>
      <p:sp>
        <p:nvSpPr>
          <p:cNvPr id="68" name="Google Shape;68;p27"/>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1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 name="Google Shape;14;p18"/>
          <p:cNvPicPr preferRelativeResize="0"/>
          <p:nvPr/>
        </p:nvPicPr>
        <p:blipFill rotWithShape="1">
          <a:blip r:embed="rId1">
            <a:alphaModFix/>
          </a:blip>
          <a:srcRect b="0" l="0" r="0" t="0"/>
          <a:stretch/>
        </p:blipFill>
        <p:spPr>
          <a:xfrm>
            <a:off x="5052750" y="252832"/>
            <a:ext cx="3892148" cy="54446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3.jpg"/><Relationship Id="rId6" Type="http://schemas.openxmlformats.org/officeDocument/2006/relationships/image" Target="../media/image4.jpg"/><Relationship Id="rId7"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0" y="37708"/>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idx="1" type="body"/>
          </p:nvPr>
        </p:nvSpPr>
        <p:spPr>
          <a:xfrm>
            <a:off x="2358942" y="1559534"/>
            <a:ext cx="6691500" cy="2543100"/>
          </a:xfrm>
          <a:prstGeom prst="rect">
            <a:avLst/>
          </a:prstGeom>
          <a:noFill/>
          <a:ln>
            <a:noFill/>
          </a:ln>
        </p:spPr>
        <p:txBody>
          <a:bodyPr anchorCtr="0" anchor="t" bIns="45700" lIns="91425" spcFirstLastPara="1" rIns="91425" wrap="square" tIns="45700">
            <a:normAutofit/>
          </a:bodyPr>
          <a:lstStyle/>
          <a:p>
            <a:pPr indent="0" lvl="0" marL="0" rtl="0" algn="ctr">
              <a:lnSpc>
                <a:spcPct val="70000"/>
              </a:lnSpc>
              <a:spcBef>
                <a:spcPts val="0"/>
              </a:spcBef>
              <a:spcAft>
                <a:spcPts val="0"/>
              </a:spcAft>
              <a:buClr>
                <a:schemeClr val="dk1"/>
              </a:buClr>
              <a:buSzPts val="1850"/>
              <a:buNone/>
            </a:pPr>
            <a:r>
              <a:t/>
            </a:r>
            <a:endParaRPr b="1" sz="1850"/>
          </a:p>
          <a:p>
            <a:pPr indent="0" lvl="0" marL="0" rtl="0" algn="l">
              <a:lnSpc>
                <a:spcPct val="70000"/>
              </a:lnSpc>
              <a:spcBef>
                <a:spcPts val="1000"/>
              </a:spcBef>
              <a:spcAft>
                <a:spcPts val="0"/>
              </a:spcAft>
              <a:buClr>
                <a:srgbClr val="C00000"/>
              </a:buClr>
              <a:buSzPts val="2775"/>
              <a:buNone/>
            </a:pPr>
            <a:r>
              <a:rPr b="1" lang="en-US" sz="2775">
                <a:solidFill>
                  <a:srgbClr val="C00000"/>
                </a:solidFill>
              </a:rPr>
              <a:t>STEP 1:  </a:t>
            </a:r>
            <a:r>
              <a:rPr b="1" lang="en-US" sz="2775"/>
              <a:t>APPLY</a:t>
            </a:r>
            <a:endParaRPr/>
          </a:p>
          <a:p>
            <a:pPr indent="-228600" lvl="1" marL="685800" rtl="0" algn="l">
              <a:lnSpc>
                <a:spcPct val="70000"/>
              </a:lnSpc>
              <a:spcBef>
                <a:spcPts val="500"/>
              </a:spcBef>
              <a:spcAft>
                <a:spcPts val="0"/>
              </a:spcAft>
              <a:buClr>
                <a:schemeClr val="dk1"/>
              </a:buClr>
              <a:buSzPts val="2405"/>
              <a:buChar char="•"/>
            </a:pPr>
            <a:r>
              <a:rPr b="1" lang="en-US" sz="2405"/>
              <a:t>ONLINE Sinclair CCP Application Apply at:               apply.sinclair.edu</a:t>
            </a:r>
            <a:endParaRPr/>
          </a:p>
          <a:p>
            <a:pPr indent="0" lvl="0" marL="0" rtl="0" algn="l">
              <a:lnSpc>
                <a:spcPct val="70000"/>
              </a:lnSpc>
              <a:spcBef>
                <a:spcPts val="1000"/>
              </a:spcBef>
              <a:spcAft>
                <a:spcPts val="0"/>
              </a:spcAft>
              <a:buClr>
                <a:schemeClr val="dk1"/>
              </a:buClr>
              <a:buSzPts val="2405"/>
              <a:buNone/>
            </a:pPr>
            <a:r>
              <a:t/>
            </a:r>
            <a:endParaRPr b="1" sz="2405"/>
          </a:p>
          <a:p>
            <a:pPr indent="0" lvl="0" marL="0" rtl="0" algn="l">
              <a:lnSpc>
                <a:spcPct val="70000"/>
              </a:lnSpc>
              <a:spcBef>
                <a:spcPts val="500"/>
              </a:spcBef>
              <a:spcAft>
                <a:spcPts val="0"/>
              </a:spcAft>
              <a:buNone/>
            </a:pPr>
            <a:r>
              <a:t/>
            </a:r>
            <a:endParaRPr/>
          </a:p>
          <a:p>
            <a:pPr indent="0" lvl="0" marL="0" rtl="0" algn="l">
              <a:lnSpc>
                <a:spcPct val="70000"/>
              </a:lnSpc>
              <a:spcBef>
                <a:spcPts val="1000"/>
              </a:spcBef>
              <a:spcAft>
                <a:spcPts val="0"/>
              </a:spcAft>
              <a:buClr>
                <a:schemeClr val="dk1"/>
              </a:buClr>
              <a:buSzPts val="2590"/>
              <a:buNone/>
            </a:pPr>
            <a:r>
              <a:t/>
            </a:r>
            <a:endParaRPr b="1" sz="2590">
              <a:latin typeface="Calibri"/>
              <a:ea typeface="Calibri"/>
              <a:cs typeface="Calibri"/>
              <a:sym typeface="Calibri"/>
            </a:endParaRPr>
          </a:p>
        </p:txBody>
      </p:sp>
      <p:sp>
        <p:nvSpPr>
          <p:cNvPr id="164" name="Google Shape;164;p10"/>
          <p:cNvSpPr txBox="1"/>
          <p:nvPr/>
        </p:nvSpPr>
        <p:spPr>
          <a:xfrm>
            <a:off x="281959" y="158483"/>
            <a:ext cx="368929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C00000"/>
                </a:solidFill>
                <a:latin typeface="Arial Black"/>
                <a:ea typeface="Arial Black"/>
                <a:cs typeface="Arial Black"/>
                <a:sym typeface="Arial Black"/>
              </a:rPr>
              <a:t>New Sinclair CCP Student</a:t>
            </a:r>
            <a:endParaRPr b="0" i="0" sz="1400" u="none" cap="none" strike="noStrike">
              <a:solidFill>
                <a:srgbClr val="000000"/>
              </a:solidFill>
              <a:latin typeface="Arial"/>
              <a:ea typeface="Arial"/>
              <a:cs typeface="Arial"/>
              <a:sym typeface="Arial"/>
            </a:endParaRPr>
          </a:p>
        </p:txBody>
      </p:sp>
      <p:pic>
        <p:nvPicPr>
          <p:cNvPr id="165" name="Google Shape;165;p10"/>
          <p:cNvPicPr preferRelativeResize="0"/>
          <p:nvPr/>
        </p:nvPicPr>
        <p:blipFill rotWithShape="1">
          <a:blip r:embed="rId3">
            <a:alphaModFix/>
          </a:blip>
          <a:srcRect b="0" l="0" r="0" t="0"/>
          <a:stretch/>
        </p:blipFill>
        <p:spPr>
          <a:xfrm>
            <a:off x="281959" y="1873839"/>
            <a:ext cx="1971675" cy="1914525"/>
          </a:xfrm>
          <a:prstGeom prst="rect">
            <a:avLst/>
          </a:prstGeom>
          <a:noFill/>
          <a:ln>
            <a:noFill/>
          </a:ln>
        </p:spPr>
      </p:pic>
      <p:pic>
        <p:nvPicPr>
          <p:cNvPr id="166" name="Google Shape;166;p10"/>
          <p:cNvPicPr preferRelativeResize="0"/>
          <p:nvPr/>
        </p:nvPicPr>
        <p:blipFill rotWithShape="1">
          <a:blip r:embed="rId4">
            <a:alphaModFix/>
          </a:blip>
          <a:srcRect b="0" l="0" r="0" t="0"/>
          <a:stretch/>
        </p:blipFill>
        <p:spPr>
          <a:xfrm>
            <a:off x="208207" y="4818418"/>
            <a:ext cx="2150735" cy="1640561"/>
          </a:xfrm>
          <a:prstGeom prst="rect">
            <a:avLst/>
          </a:prstGeom>
          <a:noFill/>
          <a:ln>
            <a:noFill/>
          </a:ln>
        </p:spPr>
      </p:pic>
      <p:sp>
        <p:nvSpPr>
          <p:cNvPr id="167" name="Google Shape;167;p10"/>
          <p:cNvSpPr txBox="1"/>
          <p:nvPr/>
        </p:nvSpPr>
        <p:spPr>
          <a:xfrm>
            <a:off x="2452539" y="4179694"/>
            <a:ext cx="6691461" cy="2543133"/>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C00000"/>
              </a:buClr>
              <a:buSzPts val="2800"/>
              <a:buFont typeface="Arial"/>
              <a:buNone/>
            </a:pPr>
            <a:r>
              <a:rPr b="1" i="0" lang="en-US" sz="2800" u="none" cap="none" strike="noStrike">
                <a:solidFill>
                  <a:srgbClr val="C00000"/>
                </a:solidFill>
                <a:latin typeface="Calibri"/>
                <a:ea typeface="Calibri"/>
                <a:cs typeface="Calibri"/>
                <a:sym typeface="Calibri"/>
              </a:rPr>
              <a:t>STEP 2:  </a:t>
            </a:r>
            <a:r>
              <a:rPr b="1" i="0" lang="en-US" sz="2800" u="none" cap="none" strike="noStrike">
                <a:solidFill>
                  <a:schemeClr val="dk1"/>
                </a:solidFill>
                <a:latin typeface="Calibri"/>
                <a:ea typeface="Calibri"/>
                <a:cs typeface="Calibri"/>
                <a:sym typeface="Calibri"/>
              </a:rPr>
              <a:t>Determine ELIGIBILITY </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Accepted based on qualified scores OR high school GPA</a:t>
            </a:r>
            <a:endParaRPr b="0" i="0" sz="1400" u="none" cap="none" strike="noStrike">
              <a:solidFill>
                <a:srgbClr val="000000"/>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400"/>
              <a:buFont typeface="Arial"/>
              <a:buChar char="•"/>
            </a:pPr>
            <a:r>
              <a:rPr b="1" i="0" lang="en-US" sz="2400" u="none" cap="none" strike="noStrike">
                <a:solidFill>
                  <a:schemeClr val="dk1"/>
                </a:solidFill>
                <a:latin typeface="Calibri"/>
                <a:ea typeface="Calibri"/>
                <a:cs typeface="Calibri"/>
                <a:sym typeface="Calibri"/>
              </a:rPr>
              <a:t>Need testing </a:t>
            </a:r>
            <a:r>
              <a:rPr b="1" lang="en-US" sz="2400">
                <a:solidFill>
                  <a:schemeClr val="dk1"/>
                </a:solidFill>
                <a:latin typeface="Calibri"/>
                <a:ea typeface="Calibri"/>
                <a:cs typeface="Calibri"/>
                <a:sym typeface="Calibri"/>
              </a:rPr>
              <a:t>OR high school course completion information to determine course eligibility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txBox="1"/>
          <p:nvPr/>
        </p:nvSpPr>
        <p:spPr>
          <a:xfrm>
            <a:off x="256763" y="987699"/>
            <a:ext cx="8657000" cy="71156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Black"/>
              <a:buNone/>
            </a:pPr>
            <a:r>
              <a:rPr b="1" i="0" lang="en-US" sz="4400" u="none" cap="none" strike="noStrike">
                <a:solidFill>
                  <a:schemeClr val="dk1"/>
                </a:solidFill>
                <a:latin typeface="Arial Black"/>
                <a:ea typeface="Arial Black"/>
                <a:cs typeface="Arial Black"/>
                <a:sym typeface="Arial Black"/>
              </a:rPr>
              <a:t>Am I Eligible For CCP?</a:t>
            </a:r>
            <a:endParaRPr b="1" i="0" sz="4400" u="none" cap="none" strike="noStrike">
              <a:solidFill>
                <a:srgbClr val="2E75B5"/>
              </a:solidFill>
              <a:latin typeface="Arial Black"/>
              <a:ea typeface="Arial Black"/>
              <a:cs typeface="Arial Black"/>
              <a:sym typeface="Arial Black"/>
            </a:endParaRPr>
          </a:p>
        </p:txBody>
      </p:sp>
      <p:sp>
        <p:nvSpPr>
          <p:cNvPr id="174" name="Google Shape;174;p11"/>
          <p:cNvSpPr/>
          <p:nvPr/>
        </p:nvSpPr>
        <p:spPr>
          <a:xfrm>
            <a:off x="191447" y="4201369"/>
            <a:ext cx="4322616" cy="1908215"/>
          </a:xfrm>
          <a:prstGeom prst="rect">
            <a:avLst/>
          </a:prstGeom>
          <a:noFill/>
          <a:ln cap="flat" cmpd="sng" w="25400">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sng" cap="none" strike="noStrike">
                <a:solidFill>
                  <a:schemeClr val="dk1"/>
                </a:solidFill>
                <a:latin typeface="Calibri"/>
                <a:ea typeface="Calibri"/>
                <a:cs typeface="Calibri"/>
                <a:sym typeface="Calibri"/>
              </a:rPr>
              <a:t>English &amp; Social Sciences</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An ACT score </a:t>
            </a:r>
            <a:r>
              <a:rPr b="0" i="0" lang="en-US" sz="2000" u="sng" cap="none" strike="noStrike">
                <a:solidFill>
                  <a:schemeClr val="dk1"/>
                </a:solidFill>
                <a:latin typeface="Calibri"/>
                <a:ea typeface="Calibri"/>
                <a:cs typeface="Calibri"/>
                <a:sym typeface="Calibri"/>
              </a:rPr>
              <a:t>&gt; </a:t>
            </a:r>
            <a:r>
              <a:rPr b="0" i="0" lang="en-US" sz="2000" u="none" cap="none" strike="noStrike">
                <a:solidFill>
                  <a:schemeClr val="dk1"/>
                </a:solidFill>
                <a:latin typeface="Calibri"/>
                <a:ea typeface="Calibri"/>
                <a:cs typeface="Calibri"/>
                <a:sym typeface="Calibri"/>
              </a:rPr>
              <a:t>18 in English or</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SAT score </a:t>
            </a:r>
            <a:r>
              <a:rPr b="0" i="0" lang="en-US" sz="2000" u="sng" cap="none" strike="noStrike">
                <a:solidFill>
                  <a:schemeClr val="dk1"/>
                </a:solidFill>
                <a:latin typeface="Calibri"/>
                <a:ea typeface="Calibri"/>
                <a:cs typeface="Calibri"/>
                <a:sym typeface="Calibri"/>
              </a:rPr>
              <a:t>&gt;</a:t>
            </a:r>
            <a:r>
              <a:rPr b="0" i="0" lang="en-US" sz="2000" u="none" cap="none" strike="noStrike">
                <a:solidFill>
                  <a:schemeClr val="dk1"/>
                </a:solidFill>
                <a:latin typeface="Calibri"/>
                <a:ea typeface="Calibri"/>
                <a:cs typeface="Calibri"/>
                <a:sym typeface="Calibri"/>
              </a:rPr>
              <a:t> 480 in English, or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•WritePlacer </a:t>
            </a:r>
            <a:r>
              <a:rPr b="0" i="0" lang="en-US" sz="2000" u="sng" cap="none" strike="noStrike">
                <a:solidFill>
                  <a:schemeClr val="dk1"/>
                </a:solidFill>
                <a:latin typeface="Calibri"/>
                <a:ea typeface="Calibri"/>
                <a:cs typeface="Calibri"/>
                <a:sym typeface="Calibri"/>
              </a:rPr>
              <a:t>&gt;</a:t>
            </a:r>
            <a:r>
              <a:rPr b="0" i="0" lang="en-US" sz="2000" u="none" cap="none" strike="noStrike">
                <a:solidFill>
                  <a:schemeClr val="dk1"/>
                </a:solidFill>
                <a:latin typeface="Calibri"/>
                <a:ea typeface="Calibri"/>
                <a:cs typeface="Calibri"/>
                <a:sym typeface="Calibri"/>
              </a:rPr>
              <a:t> 5</a:t>
            </a:r>
            <a:endParaRPr b="0" i="0" sz="1400" u="none" cap="none" strike="noStrike">
              <a:solidFill>
                <a:srgbClr val="000000"/>
              </a:solidFill>
              <a:latin typeface="Arial"/>
              <a:ea typeface="Arial"/>
              <a:cs typeface="Arial"/>
              <a:sym typeface="Arial"/>
            </a:endParaRPr>
          </a:p>
        </p:txBody>
      </p:sp>
      <p:sp>
        <p:nvSpPr>
          <p:cNvPr id="175" name="Google Shape;175;p11"/>
          <p:cNvSpPr/>
          <p:nvPr/>
        </p:nvSpPr>
        <p:spPr>
          <a:xfrm>
            <a:off x="4666689" y="4204068"/>
            <a:ext cx="4273573" cy="1908215"/>
          </a:xfrm>
          <a:prstGeom prst="rect">
            <a:avLst/>
          </a:prstGeom>
          <a:noFill/>
          <a:ln cap="flat" cmpd="sng" w="25400">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sng" cap="none" strike="noStrike">
                <a:solidFill>
                  <a:schemeClr val="dk1"/>
                </a:solidFill>
                <a:latin typeface="Calibri"/>
                <a:ea typeface="Calibri"/>
                <a:cs typeface="Calibri"/>
                <a:sym typeface="Calibri"/>
              </a:rPr>
              <a:t>Math &amp; Science</a:t>
            </a:r>
            <a:endParaRPr b="0" i="0" sz="1400" u="none" cap="none" strike="noStrike">
              <a:solidFill>
                <a:srgbClr val="000000"/>
              </a:solidFill>
              <a:latin typeface="Arial"/>
              <a:ea typeface="Arial"/>
              <a:cs typeface="Arial"/>
              <a:sym typeface="Arial"/>
            </a:endParaRPr>
          </a:p>
          <a:p>
            <a:pPr indent="-342900" lvl="0" marL="342900" marR="0" rtl="0" algn="ctr">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An ACT score </a:t>
            </a:r>
            <a:r>
              <a:rPr b="0" i="0" lang="en-US" sz="2000" u="sng" cap="none" strike="noStrike">
                <a:solidFill>
                  <a:schemeClr val="dk1"/>
                </a:solidFill>
                <a:latin typeface="Calibri"/>
                <a:ea typeface="Calibri"/>
                <a:cs typeface="Calibri"/>
                <a:sym typeface="Calibri"/>
              </a:rPr>
              <a:t>&gt; </a:t>
            </a:r>
            <a:r>
              <a:rPr b="0" i="0" lang="en-US" sz="2000" u="none" cap="none" strike="noStrike">
                <a:solidFill>
                  <a:schemeClr val="dk1"/>
                </a:solidFill>
                <a:latin typeface="Calibri"/>
                <a:ea typeface="Calibri"/>
                <a:cs typeface="Calibri"/>
                <a:sym typeface="Calibri"/>
              </a:rPr>
              <a:t>22 in math or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SAT score </a:t>
            </a:r>
            <a:r>
              <a:rPr b="0" i="0" lang="en-US" sz="2000" u="sng" cap="none" strike="noStrike">
                <a:solidFill>
                  <a:schemeClr val="dk1"/>
                </a:solidFill>
                <a:latin typeface="Calibri"/>
                <a:ea typeface="Calibri"/>
                <a:cs typeface="Calibri"/>
                <a:sym typeface="Calibri"/>
              </a:rPr>
              <a:t>&gt;</a:t>
            </a:r>
            <a:r>
              <a:rPr b="0" i="0" lang="en-US" sz="2000" u="none" cap="none" strike="noStrike">
                <a:solidFill>
                  <a:schemeClr val="dk1"/>
                </a:solidFill>
                <a:latin typeface="Calibri"/>
                <a:ea typeface="Calibri"/>
                <a:cs typeface="Calibri"/>
                <a:sym typeface="Calibri"/>
              </a:rPr>
              <a:t> 530 in math, or</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ALEKS </a:t>
            </a:r>
            <a:r>
              <a:rPr b="0" i="0" lang="en-US" sz="2000" u="sng" cap="none" strike="noStrike">
                <a:solidFill>
                  <a:schemeClr val="dk1"/>
                </a:solidFill>
                <a:latin typeface="Calibri"/>
                <a:ea typeface="Calibri"/>
                <a:cs typeface="Calibri"/>
                <a:sym typeface="Calibri"/>
              </a:rPr>
              <a:t>&gt;</a:t>
            </a:r>
            <a:r>
              <a:rPr b="0" i="0" lang="en-US" sz="2000" u="none" cap="none" strike="noStrike">
                <a:solidFill>
                  <a:schemeClr val="dk1"/>
                </a:solidFill>
                <a:latin typeface="Calibri"/>
                <a:ea typeface="Calibri"/>
                <a:cs typeface="Calibri"/>
                <a:sym typeface="Calibri"/>
              </a:rPr>
              <a:t> 46</a:t>
            </a:r>
            <a:endParaRPr b="0" i="0" sz="2400" u="none" cap="none" strike="noStrike">
              <a:solidFill>
                <a:schemeClr val="dk1"/>
              </a:solidFill>
              <a:latin typeface="Calibri"/>
              <a:ea typeface="Calibri"/>
              <a:cs typeface="Calibri"/>
              <a:sym typeface="Calibri"/>
            </a:endParaRPr>
          </a:p>
        </p:txBody>
      </p:sp>
      <p:sp>
        <p:nvSpPr>
          <p:cNvPr id="176" name="Google Shape;176;p11"/>
          <p:cNvSpPr txBox="1"/>
          <p:nvPr/>
        </p:nvSpPr>
        <p:spPr>
          <a:xfrm>
            <a:off x="-230237" y="1750762"/>
            <a:ext cx="9144000" cy="2324100"/>
          </a:xfrm>
          <a:prstGeom prst="rect">
            <a:avLst/>
          </a:prstGeom>
          <a:noFill/>
          <a:ln>
            <a:noFill/>
          </a:ln>
        </p:spPr>
        <p:txBody>
          <a:bodyPr anchorCtr="0" anchor="t" bIns="45700" lIns="91425" spcFirstLastPara="1" rIns="91425" wrap="square" tIns="45700">
            <a:spAutoFit/>
          </a:bodyPr>
          <a:lstStyle/>
          <a:p>
            <a:pPr indent="-215900" lvl="0" marL="285750" marR="0" rtl="0" algn="ctr">
              <a:lnSpc>
                <a:spcPct val="100000"/>
              </a:lnSpc>
              <a:spcBef>
                <a:spcPts val="0"/>
              </a:spcBef>
              <a:spcAft>
                <a:spcPts val="0"/>
              </a:spcAft>
              <a:buClr>
                <a:schemeClr val="dk1"/>
              </a:buClr>
              <a:buSzPts val="2900"/>
              <a:buFont typeface="Calibri"/>
              <a:buChar char="•"/>
            </a:pPr>
            <a:r>
              <a:rPr b="1" i="0" lang="en-US" sz="2900" u="none" cap="none" strike="noStrike">
                <a:solidFill>
                  <a:schemeClr val="dk1"/>
                </a:solidFill>
                <a:latin typeface="Calibri"/>
                <a:ea typeface="Calibri"/>
                <a:cs typeface="Calibri"/>
                <a:sym typeface="Calibri"/>
              </a:rPr>
              <a:t>Assessments at Sinclair</a:t>
            </a:r>
            <a:endParaRPr b="0" i="0" sz="300" u="none" cap="none" strike="noStrike">
              <a:solidFill>
                <a:srgbClr val="000000"/>
              </a:solidFill>
              <a:latin typeface="Arial"/>
              <a:ea typeface="Arial"/>
              <a:cs typeface="Arial"/>
              <a:sym typeface="Arial"/>
            </a:endParaRPr>
          </a:p>
          <a:p>
            <a:pPr indent="-215900" lvl="0" marL="285750" marR="0" rtl="0" algn="ctr">
              <a:lnSpc>
                <a:spcPct val="100000"/>
              </a:lnSpc>
              <a:spcBef>
                <a:spcPts val="0"/>
              </a:spcBef>
              <a:spcAft>
                <a:spcPts val="0"/>
              </a:spcAft>
              <a:buClr>
                <a:schemeClr val="dk1"/>
              </a:buClr>
              <a:buSzPts val="2900"/>
              <a:buFont typeface="Calibri"/>
              <a:buChar char="•"/>
            </a:pPr>
            <a:r>
              <a:rPr b="1" i="0" lang="en-US" sz="2900" u="none" cap="none" strike="noStrike">
                <a:solidFill>
                  <a:schemeClr val="dk1"/>
                </a:solidFill>
                <a:latin typeface="Calibri"/>
                <a:ea typeface="Calibri"/>
                <a:cs typeface="Calibri"/>
                <a:sym typeface="Calibri"/>
              </a:rPr>
              <a:t>Statewide Test Scores</a:t>
            </a:r>
            <a:endParaRPr b="0" i="0" sz="300" u="none" cap="none" strike="noStrike">
              <a:solidFill>
                <a:srgbClr val="000000"/>
              </a:solidFill>
              <a:latin typeface="Arial"/>
              <a:ea typeface="Arial"/>
              <a:cs typeface="Arial"/>
              <a:sym typeface="Arial"/>
            </a:endParaRPr>
          </a:p>
          <a:p>
            <a:pPr indent="-215900" lvl="0" marL="285750" marR="0" rtl="0" algn="ctr">
              <a:lnSpc>
                <a:spcPct val="100000"/>
              </a:lnSpc>
              <a:spcBef>
                <a:spcPts val="0"/>
              </a:spcBef>
              <a:spcAft>
                <a:spcPts val="0"/>
              </a:spcAft>
              <a:buClr>
                <a:schemeClr val="dk1"/>
              </a:buClr>
              <a:buSzPts val="2900"/>
              <a:buFont typeface="Calibri"/>
              <a:buChar char="•"/>
            </a:pPr>
            <a:r>
              <a:rPr b="1" i="0" lang="en-US" sz="2900" u="none" cap="none" strike="noStrike">
                <a:solidFill>
                  <a:schemeClr val="dk1"/>
                </a:solidFill>
                <a:latin typeface="Calibri"/>
                <a:ea typeface="Calibri"/>
                <a:cs typeface="Calibri"/>
                <a:sym typeface="Calibri"/>
              </a:rPr>
              <a:t>Cumulative HS GPA of 2.75 or above</a:t>
            </a:r>
            <a:endParaRPr b="1" i="0" sz="2900" u="none" cap="none" strike="noStrike">
              <a:solidFill>
                <a:schemeClr val="dk1"/>
              </a:solidFill>
              <a:latin typeface="Calibri"/>
              <a:ea typeface="Calibri"/>
              <a:cs typeface="Calibri"/>
              <a:sym typeface="Calibri"/>
            </a:endParaRPr>
          </a:p>
          <a:p>
            <a:pPr indent="-215900" lvl="0" marL="285750" marR="0" rtl="0" algn="ctr">
              <a:lnSpc>
                <a:spcPct val="100000"/>
              </a:lnSpc>
              <a:spcBef>
                <a:spcPts val="0"/>
              </a:spcBef>
              <a:spcAft>
                <a:spcPts val="0"/>
              </a:spcAft>
              <a:buClr>
                <a:schemeClr val="dk1"/>
              </a:buClr>
              <a:buSzPts val="2900"/>
              <a:buFont typeface="Calibri"/>
              <a:buChar char="•"/>
            </a:pPr>
            <a:r>
              <a:rPr b="1" lang="en-US" sz="2900">
                <a:solidFill>
                  <a:schemeClr val="dk1"/>
                </a:solidFill>
                <a:latin typeface="Calibri"/>
                <a:ea typeface="Calibri"/>
                <a:cs typeface="Calibri"/>
                <a:sym typeface="Calibri"/>
              </a:rPr>
              <a:t>HS English &amp; Math course completion information for course placement </a:t>
            </a:r>
            <a:endParaRPr b="1" sz="4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fd376a8091_0_12"/>
          <p:cNvSpPr txBox="1"/>
          <p:nvPr/>
        </p:nvSpPr>
        <p:spPr>
          <a:xfrm>
            <a:off x="218785" y="357493"/>
            <a:ext cx="4464600" cy="1431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3600"/>
              <a:buFont typeface="Arial Black"/>
              <a:buNone/>
            </a:pPr>
            <a:r>
              <a:rPr b="1" i="0" lang="en-US" sz="3600" u="none" cap="none" strike="noStrike">
                <a:solidFill>
                  <a:srgbClr val="C00000"/>
                </a:solidFill>
                <a:latin typeface="Arial Black"/>
                <a:ea typeface="Arial Black"/>
                <a:cs typeface="Arial Black"/>
                <a:sym typeface="Arial Black"/>
              </a:rPr>
              <a:t>Mature Content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200"/>
              <a:buFont typeface="Arial Black"/>
              <a:buNone/>
            </a:pPr>
            <a:r>
              <a:t/>
            </a:r>
            <a:endParaRPr b="0" i="0" sz="1400" u="none" cap="none" strike="noStrike">
              <a:solidFill>
                <a:srgbClr val="000000"/>
              </a:solidFill>
              <a:latin typeface="Arial"/>
              <a:ea typeface="Arial"/>
              <a:cs typeface="Arial"/>
              <a:sym typeface="Arial"/>
            </a:endParaRPr>
          </a:p>
        </p:txBody>
      </p:sp>
      <p:sp>
        <p:nvSpPr>
          <p:cNvPr id="183" name="Google Shape;183;gfd376a8091_0_12"/>
          <p:cNvSpPr txBox="1"/>
          <p:nvPr/>
        </p:nvSpPr>
        <p:spPr>
          <a:xfrm>
            <a:off x="293625" y="1337500"/>
            <a:ext cx="8190900" cy="4356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Per state law, students must understand that a college class could expose them to mature content.</a:t>
            </a:r>
            <a:endParaRPr b="1" i="0" sz="3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000"/>
              <a:buFont typeface="Arial"/>
              <a:buNone/>
            </a:pPr>
            <a:r>
              <a:t/>
            </a:r>
            <a:endParaRPr b="1" i="0" sz="3000" u="none" cap="none" strike="noStrike">
              <a:solidFill>
                <a:schemeClr val="dk1"/>
              </a:solidFill>
              <a:latin typeface="Calibri"/>
              <a:ea typeface="Calibri"/>
              <a:cs typeface="Calibri"/>
              <a:sym typeface="Calibri"/>
            </a:endParaRPr>
          </a:p>
          <a:p>
            <a:pPr indent="-742950" lvl="0" marL="742950" marR="0" rtl="0" algn="l">
              <a:lnSpc>
                <a:spcPct val="90000"/>
              </a:lnSpc>
              <a:spcBef>
                <a:spcPts val="0"/>
              </a:spcBef>
              <a:spcAft>
                <a:spcPts val="0"/>
              </a:spcAft>
              <a:buClr>
                <a:schemeClr val="dk1"/>
              </a:buClr>
              <a:buSzPts val="3000"/>
              <a:buFont typeface="Calibri"/>
              <a:buAutoNum type="arabicPeriod"/>
            </a:pPr>
            <a:r>
              <a:rPr b="1" i="0" lang="en-US" sz="3000" u="none" cap="none" strike="noStrike">
                <a:solidFill>
                  <a:schemeClr val="dk1"/>
                </a:solidFill>
                <a:latin typeface="Calibri"/>
                <a:ea typeface="Calibri"/>
                <a:cs typeface="Calibri"/>
                <a:sym typeface="Calibri"/>
              </a:rPr>
              <a:t>Both the student and their parent/guardian must acknowledge that a college class could contain graphic and mature content.  </a:t>
            </a:r>
            <a:r>
              <a:rPr b="1" i="0" lang="en-US" sz="3000" u="none" cap="none" strike="noStrike">
                <a:solidFill>
                  <a:srgbClr val="C00000"/>
                </a:solidFill>
                <a:latin typeface="Calibri"/>
                <a:ea typeface="Calibri"/>
                <a:cs typeface="Calibri"/>
                <a:sym typeface="Calibri"/>
              </a:rPr>
              <a:t>IN  THE ONLINE APPLICATION</a:t>
            </a:r>
            <a:endParaRPr b="0" i="0" sz="1400" u="none" cap="none" strike="noStrike">
              <a:solidFill>
                <a:srgbClr val="C00000"/>
              </a:solidFill>
              <a:latin typeface="Arial"/>
              <a:ea typeface="Arial"/>
              <a:cs typeface="Arial"/>
              <a:sym typeface="Arial"/>
            </a:endParaRPr>
          </a:p>
          <a:p>
            <a:pPr indent="-742950" lvl="0" marL="742950" marR="0" rtl="0" algn="l">
              <a:lnSpc>
                <a:spcPct val="90000"/>
              </a:lnSpc>
              <a:spcBef>
                <a:spcPts val="1000"/>
              </a:spcBef>
              <a:spcAft>
                <a:spcPts val="0"/>
              </a:spcAft>
              <a:buClr>
                <a:schemeClr val="dk1"/>
              </a:buClr>
              <a:buSzPts val="3000"/>
              <a:buFont typeface="Calibri"/>
              <a:buAutoNum type="arabicPeriod"/>
            </a:pPr>
            <a:r>
              <a:rPr b="1" i="0" lang="en-US" sz="3000" u="none" cap="none" strike="noStrike">
                <a:solidFill>
                  <a:schemeClr val="dk1"/>
                </a:solidFill>
                <a:latin typeface="Calibri"/>
                <a:ea typeface="Calibri"/>
                <a:cs typeface="Calibri"/>
                <a:sym typeface="Calibri"/>
              </a:rPr>
              <a:t>Student will complete the CCP Mature Content Questionnaire before registering for classes. </a:t>
            </a:r>
            <a:r>
              <a:rPr b="1" i="0" lang="en-US" sz="3000" u="none" cap="none" strike="noStrike">
                <a:solidFill>
                  <a:srgbClr val="C00000"/>
                </a:solidFill>
                <a:latin typeface="Calibri"/>
                <a:ea typeface="Calibri"/>
                <a:cs typeface="Calibri"/>
                <a:sym typeface="Calibri"/>
              </a:rPr>
              <a:t>ONCE ACCEPTED </a:t>
            </a:r>
            <a:endParaRPr b="1" i="0" sz="3000" u="none" cap="none" strike="noStrike">
              <a:solidFill>
                <a:srgbClr val="C00000"/>
              </a:solidFill>
              <a:latin typeface="Calibri"/>
              <a:ea typeface="Calibri"/>
              <a:cs typeface="Calibri"/>
              <a:sym typeface="Calibri"/>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fd376a8091_0_12"/>
          <p:cNvSpPr txBox="1"/>
          <p:nvPr/>
        </p:nvSpPr>
        <p:spPr>
          <a:xfrm>
            <a:off x="7435122" y="2174020"/>
            <a:ext cx="10494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APRIL</a:t>
            </a:r>
            <a:endParaRPr b="0" i="0" sz="1600" u="none" cap="none" strike="noStrike">
              <a:solidFill>
                <a:schemeClr val="lt1"/>
              </a:solidFill>
              <a:latin typeface="Calibri"/>
              <a:ea typeface="Calibri"/>
              <a:cs typeface="Calibri"/>
              <a:sym typeface="Calibri"/>
            </a:endParaRPr>
          </a:p>
        </p:txBody>
      </p:sp>
      <p:sp>
        <p:nvSpPr>
          <p:cNvPr id="185" name="Google Shape;185;gfd376a8091_0_12"/>
          <p:cNvSpPr txBox="1"/>
          <p:nvPr/>
        </p:nvSpPr>
        <p:spPr>
          <a:xfrm>
            <a:off x="7836511" y="4882243"/>
            <a:ext cx="10494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APRIL</a:t>
            </a:r>
            <a:endParaRPr b="0" i="0" sz="16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3"/>
          <p:cNvSpPr txBox="1"/>
          <p:nvPr/>
        </p:nvSpPr>
        <p:spPr>
          <a:xfrm>
            <a:off x="276046" y="295426"/>
            <a:ext cx="4034697"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C00000"/>
                </a:solidFill>
                <a:latin typeface="Arial Black"/>
                <a:ea typeface="Arial Black"/>
                <a:cs typeface="Arial Black"/>
                <a:sym typeface="Arial Black"/>
              </a:rPr>
              <a:t>Next Steps</a:t>
            </a:r>
            <a:endParaRPr b="0" i="0" sz="1400" u="none" cap="none" strike="noStrike">
              <a:solidFill>
                <a:srgbClr val="000000"/>
              </a:solidFill>
              <a:latin typeface="Arial"/>
              <a:ea typeface="Arial"/>
              <a:cs typeface="Arial"/>
              <a:sym typeface="Arial"/>
            </a:endParaRPr>
          </a:p>
        </p:txBody>
      </p:sp>
      <p:sp>
        <p:nvSpPr>
          <p:cNvPr id="192" name="Google Shape;192;p13"/>
          <p:cNvSpPr txBox="1"/>
          <p:nvPr>
            <p:ph idx="1" type="body"/>
          </p:nvPr>
        </p:nvSpPr>
        <p:spPr>
          <a:xfrm>
            <a:off x="457475" y="1883152"/>
            <a:ext cx="4526755" cy="404545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3600"/>
              <a:buChar char="•"/>
            </a:pPr>
            <a:r>
              <a:rPr b="1" lang="en-US" sz="3600"/>
              <a:t>Registering for Courses</a:t>
            </a:r>
            <a:endParaRPr/>
          </a:p>
          <a:p>
            <a:pPr indent="-228600" lvl="1" marL="685800" rtl="0" algn="l">
              <a:lnSpc>
                <a:spcPct val="80000"/>
              </a:lnSpc>
              <a:spcBef>
                <a:spcPts val="500"/>
              </a:spcBef>
              <a:spcAft>
                <a:spcPts val="0"/>
              </a:spcAft>
              <a:buClr>
                <a:schemeClr val="dk1"/>
              </a:buClr>
              <a:buSzPts val="3200"/>
              <a:buChar char="•"/>
            </a:pPr>
            <a:r>
              <a:rPr b="1" lang="en-US" sz="3200"/>
              <a:t>Selecting Courses</a:t>
            </a:r>
            <a:endParaRPr/>
          </a:p>
          <a:p>
            <a:pPr indent="-228600" lvl="0" marL="228600" rtl="0" algn="l">
              <a:lnSpc>
                <a:spcPct val="80000"/>
              </a:lnSpc>
              <a:spcBef>
                <a:spcPts val="1000"/>
              </a:spcBef>
              <a:spcAft>
                <a:spcPts val="0"/>
              </a:spcAft>
              <a:buClr>
                <a:schemeClr val="dk1"/>
              </a:buClr>
              <a:buSzPts val="3600"/>
              <a:buChar char="•"/>
            </a:pPr>
            <a:r>
              <a:rPr b="1" lang="en-US" sz="3600"/>
              <a:t>Key Dates: </a:t>
            </a:r>
            <a:endParaRPr/>
          </a:p>
          <a:p>
            <a:pPr indent="-228600" lvl="1" marL="685800" rtl="0" algn="l">
              <a:lnSpc>
                <a:spcPct val="80000"/>
              </a:lnSpc>
              <a:spcBef>
                <a:spcPts val="500"/>
              </a:spcBef>
              <a:spcAft>
                <a:spcPts val="0"/>
              </a:spcAft>
              <a:buClr>
                <a:schemeClr val="dk1"/>
              </a:buClr>
              <a:buSzPts val="3200"/>
              <a:buChar char="•"/>
            </a:pPr>
            <a:r>
              <a:rPr b="1" lang="en-US" sz="3200"/>
              <a:t>Letter of Intent: </a:t>
            </a:r>
            <a:br>
              <a:rPr b="1" lang="en-US" sz="3200"/>
            </a:br>
            <a:r>
              <a:rPr b="1" lang="en-US" sz="3200">
                <a:solidFill>
                  <a:srgbClr val="C00000"/>
                </a:solidFill>
              </a:rPr>
              <a:t>April 1</a:t>
            </a:r>
            <a:r>
              <a:rPr b="1" baseline="30000" lang="en-US" sz="3200">
                <a:solidFill>
                  <a:srgbClr val="C00000"/>
                </a:solidFill>
              </a:rPr>
              <a:t>st</a:t>
            </a:r>
            <a:r>
              <a:rPr b="1" lang="en-US" sz="3200">
                <a:solidFill>
                  <a:srgbClr val="C00000"/>
                </a:solidFill>
              </a:rPr>
              <a:t> </a:t>
            </a:r>
            <a:endParaRPr/>
          </a:p>
          <a:p>
            <a:pPr indent="-228600" lvl="1" marL="685800" rtl="0" algn="l">
              <a:lnSpc>
                <a:spcPct val="80000"/>
              </a:lnSpc>
              <a:spcBef>
                <a:spcPts val="500"/>
              </a:spcBef>
              <a:spcAft>
                <a:spcPts val="0"/>
              </a:spcAft>
              <a:buClr>
                <a:schemeClr val="dk1"/>
              </a:buClr>
              <a:buSzPts val="3200"/>
              <a:buChar char="•"/>
            </a:pPr>
            <a:r>
              <a:rPr b="1" lang="en-US" sz="3200"/>
              <a:t>Sinclair Application: </a:t>
            </a:r>
            <a:r>
              <a:rPr b="1" lang="en-US" sz="3200">
                <a:solidFill>
                  <a:srgbClr val="C00000"/>
                </a:solidFill>
              </a:rPr>
              <a:t>May 1</a:t>
            </a:r>
            <a:r>
              <a:rPr b="1" baseline="30000" lang="en-US" sz="3200">
                <a:solidFill>
                  <a:srgbClr val="C00000"/>
                </a:solidFill>
              </a:rPr>
              <a:t>st</a:t>
            </a:r>
            <a:r>
              <a:rPr b="1" lang="en-US" sz="3200">
                <a:solidFill>
                  <a:srgbClr val="C00000"/>
                </a:solidFill>
              </a:rPr>
              <a:t> </a:t>
            </a:r>
            <a:endParaRPr/>
          </a:p>
        </p:txBody>
      </p:sp>
      <p:pic>
        <p:nvPicPr>
          <p:cNvPr id="193" name="Google Shape;193;p13"/>
          <p:cNvPicPr preferRelativeResize="0"/>
          <p:nvPr/>
        </p:nvPicPr>
        <p:blipFill rotWithShape="1">
          <a:blip r:embed="rId3">
            <a:alphaModFix/>
          </a:blip>
          <a:srcRect b="0" l="0" r="0" t="0"/>
          <a:stretch/>
        </p:blipFill>
        <p:spPr>
          <a:xfrm>
            <a:off x="5196590" y="1255426"/>
            <a:ext cx="3082977" cy="2312233"/>
          </a:xfrm>
          <a:prstGeom prst="rect">
            <a:avLst/>
          </a:prstGeom>
          <a:noFill/>
          <a:ln>
            <a:noFill/>
          </a:ln>
        </p:spPr>
      </p:pic>
      <p:pic>
        <p:nvPicPr>
          <p:cNvPr id="194" name="Google Shape;194;p13"/>
          <p:cNvPicPr preferRelativeResize="0"/>
          <p:nvPr/>
        </p:nvPicPr>
        <p:blipFill rotWithShape="1">
          <a:blip r:embed="rId3">
            <a:alphaModFix/>
          </a:blip>
          <a:srcRect b="0" l="0" r="0" t="0"/>
          <a:stretch/>
        </p:blipFill>
        <p:spPr>
          <a:xfrm>
            <a:off x="5196590" y="3905881"/>
            <a:ext cx="3082977" cy="2312233"/>
          </a:xfrm>
          <a:prstGeom prst="rect">
            <a:avLst/>
          </a:prstGeom>
          <a:noFill/>
          <a:ln>
            <a:noFill/>
          </a:ln>
        </p:spPr>
      </p:pic>
      <p:sp>
        <p:nvSpPr>
          <p:cNvPr id="195" name="Google Shape;195;p13"/>
          <p:cNvSpPr txBox="1"/>
          <p:nvPr/>
        </p:nvSpPr>
        <p:spPr>
          <a:xfrm>
            <a:off x="6340838" y="1785717"/>
            <a:ext cx="177633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APRIL</a:t>
            </a:r>
            <a:endParaRPr b="0" i="0" sz="2400" u="none" cap="none" strike="noStrike">
              <a:solidFill>
                <a:schemeClr val="lt1"/>
              </a:solidFill>
              <a:latin typeface="Calibri"/>
              <a:ea typeface="Calibri"/>
              <a:cs typeface="Calibri"/>
              <a:sym typeface="Calibri"/>
            </a:endParaRPr>
          </a:p>
        </p:txBody>
      </p:sp>
      <p:sp>
        <p:nvSpPr>
          <p:cNvPr id="196" name="Google Shape;196;p13"/>
          <p:cNvSpPr txBox="1"/>
          <p:nvPr/>
        </p:nvSpPr>
        <p:spPr>
          <a:xfrm>
            <a:off x="6340837" y="4433980"/>
            <a:ext cx="177633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MAY</a:t>
            </a:r>
            <a:endParaRPr b="0" i="0" sz="2400" u="none" cap="none" strike="noStrike">
              <a:solidFill>
                <a:schemeClr val="lt1"/>
              </a:solidFill>
              <a:latin typeface="Calibri"/>
              <a:ea typeface="Calibri"/>
              <a:cs typeface="Calibri"/>
              <a:sym typeface="Calibri"/>
            </a:endParaRPr>
          </a:p>
        </p:txBody>
      </p:sp>
      <p:sp>
        <p:nvSpPr>
          <p:cNvPr id="197" name="Google Shape;197;p13"/>
          <p:cNvSpPr txBox="1"/>
          <p:nvPr/>
        </p:nvSpPr>
        <p:spPr>
          <a:xfrm>
            <a:off x="6584427" y="2289961"/>
            <a:ext cx="128915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98" name="Google Shape;198;p13"/>
          <p:cNvSpPr txBox="1"/>
          <p:nvPr/>
        </p:nvSpPr>
        <p:spPr>
          <a:xfrm>
            <a:off x="6584427" y="4915912"/>
            <a:ext cx="128915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4"/>
          <p:cNvSpPr txBox="1"/>
          <p:nvPr>
            <p:ph idx="1" type="body"/>
          </p:nvPr>
        </p:nvSpPr>
        <p:spPr>
          <a:xfrm>
            <a:off x="4802660" y="2315578"/>
            <a:ext cx="371269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a:latin typeface="Calibri"/>
                <a:ea typeface="Calibri"/>
                <a:cs typeface="Calibri"/>
                <a:sym typeface="Calibri"/>
              </a:rPr>
              <a:t>May </a:t>
            </a:r>
            <a:r>
              <a:rPr b="1" lang="en-US">
                <a:solidFill>
                  <a:srgbClr val="C00000"/>
                </a:solidFill>
                <a:latin typeface="Calibri"/>
                <a:ea typeface="Calibri"/>
                <a:cs typeface="Calibri"/>
                <a:sym typeface="Calibri"/>
              </a:rPr>
              <a:t>register for courses </a:t>
            </a:r>
            <a:r>
              <a:rPr b="1" lang="en-US">
                <a:latin typeface="Calibri"/>
                <a:ea typeface="Calibri"/>
                <a:cs typeface="Calibri"/>
                <a:sym typeface="Calibri"/>
              </a:rPr>
              <a:t>without any additional paperwork based on current academic eligibility &amp; high school information</a:t>
            </a:r>
            <a:endParaRPr/>
          </a:p>
          <a:p>
            <a:pPr indent="0" lvl="0" marL="0" rtl="0" algn="l">
              <a:lnSpc>
                <a:spcPct val="90000"/>
              </a:lnSpc>
              <a:spcBef>
                <a:spcPts val="1000"/>
              </a:spcBef>
              <a:spcAft>
                <a:spcPts val="0"/>
              </a:spcAft>
              <a:buClr>
                <a:schemeClr val="dk1"/>
              </a:buClr>
              <a:buSzPts val="2800"/>
              <a:buNone/>
            </a:pPr>
            <a:r>
              <a:rPr b="1" lang="en-US">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2000"/>
              <a:buNone/>
            </a:pPr>
            <a:r>
              <a:rPr b="1" i="1" lang="en-US" sz="2000"/>
              <a:t>**A new student verification form will be needed if there is a change in attending high school.</a:t>
            </a:r>
            <a:endParaRPr/>
          </a:p>
          <a:p>
            <a:pPr indent="0" lvl="0" marL="0" rtl="0" algn="l">
              <a:lnSpc>
                <a:spcPct val="90000"/>
              </a:lnSpc>
              <a:spcBef>
                <a:spcPts val="1000"/>
              </a:spcBef>
              <a:spcAft>
                <a:spcPts val="0"/>
              </a:spcAft>
              <a:buClr>
                <a:schemeClr val="dk1"/>
              </a:buClr>
              <a:buSzPts val="2000"/>
              <a:buNone/>
            </a:pPr>
            <a:r>
              <a:t/>
            </a:r>
            <a:endParaRPr b="1" i="1" sz="2000"/>
          </a:p>
        </p:txBody>
      </p:sp>
      <p:sp>
        <p:nvSpPr>
          <p:cNvPr id="205" name="Google Shape;205;p14"/>
          <p:cNvSpPr txBox="1"/>
          <p:nvPr/>
        </p:nvSpPr>
        <p:spPr>
          <a:xfrm>
            <a:off x="336007" y="389060"/>
            <a:ext cx="4790629"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C00000"/>
                </a:solidFill>
                <a:latin typeface="Arial Black"/>
                <a:ea typeface="Arial Black"/>
                <a:cs typeface="Arial Black"/>
                <a:sym typeface="Arial Black"/>
              </a:rPr>
              <a:t>Current Sinclair College Student</a:t>
            </a:r>
            <a:endParaRPr b="0" i="0" sz="1400" u="none" cap="none" strike="noStrike">
              <a:solidFill>
                <a:srgbClr val="000000"/>
              </a:solidFill>
              <a:latin typeface="Arial"/>
              <a:ea typeface="Arial"/>
              <a:cs typeface="Arial"/>
              <a:sym typeface="Arial"/>
            </a:endParaRPr>
          </a:p>
        </p:txBody>
      </p:sp>
      <p:pic>
        <p:nvPicPr>
          <p:cNvPr id="206" name="Google Shape;206;p14"/>
          <p:cNvPicPr preferRelativeResize="0"/>
          <p:nvPr/>
        </p:nvPicPr>
        <p:blipFill rotWithShape="1">
          <a:blip r:embed="rId3">
            <a:alphaModFix/>
          </a:blip>
          <a:srcRect b="15634" l="14794" r="42364" t="6806"/>
          <a:stretch/>
        </p:blipFill>
        <p:spPr>
          <a:xfrm>
            <a:off x="336007" y="1705603"/>
            <a:ext cx="4146052" cy="49613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5"/>
          <p:cNvSpPr txBox="1"/>
          <p:nvPr>
            <p:ph type="title"/>
          </p:nvPr>
        </p:nvSpPr>
        <p:spPr>
          <a:xfrm>
            <a:off x="223520" y="400262"/>
            <a:ext cx="5007554" cy="10422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C00000"/>
              </a:buClr>
              <a:buSzPts val="3600"/>
              <a:buFont typeface="Arial Black"/>
              <a:buNone/>
            </a:pPr>
            <a:r>
              <a:rPr b="1" lang="en-US" sz="3600">
                <a:solidFill>
                  <a:srgbClr val="C00000"/>
                </a:solidFill>
                <a:latin typeface="Arial Black"/>
                <a:ea typeface="Arial Black"/>
                <a:cs typeface="Arial Black"/>
                <a:sym typeface="Arial Black"/>
              </a:rPr>
              <a:t>Sinclair CCP Students Succeed</a:t>
            </a:r>
            <a:endParaRPr/>
          </a:p>
        </p:txBody>
      </p:sp>
      <p:cxnSp>
        <p:nvCxnSpPr>
          <p:cNvPr id="213" name="Google Shape;213;p15"/>
          <p:cNvCxnSpPr/>
          <p:nvPr/>
        </p:nvCxnSpPr>
        <p:spPr>
          <a:xfrm>
            <a:off x="4845569" y="1442516"/>
            <a:ext cx="0" cy="5263084"/>
          </a:xfrm>
          <a:prstGeom prst="straightConnector1">
            <a:avLst/>
          </a:prstGeom>
          <a:noFill/>
          <a:ln cap="flat" cmpd="sng" w="9525">
            <a:solidFill>
              <a:srgbClr val="7F7F7F"/>
            </a:solidFill>
            <a:prstDash val="dashDot"/>
            <a:miter lim="800000"/>
            <a:headEnd len="sm" w="sm" type="none"/>
            <a:tailEnd len="sm" w="sm" type="none"/>
          </a:ln>
        </p:spPr>
      </p:cxnSp>
      <p:cxnSp>
        <p:nvCxnSpPr>
          <p:cNvPr id="214" name="Google Shape;214;p15"/>
          <p:cNvCxnSpPr/>
          <p:nvPr/>
        </p:nvCxnSpPr>
        <p:spPr>
          <a:xfrm>
            <a:off x="223520" y="3860110"/>
            <a:ext cx="4377634" cy="0"/>
          </a:xfrm>
          <a:prstGeom prst="straightConnector1">
            <a:avLst/>
          </a:prstGeom>
          <a:noFill/>
          <a:ln cap="flat" cmpd="sng" w="9525">
            <a:solidFill>
              <a:srgbClr val="7F7F7F"/>
            </a:solidFill>
            <a:prstDash val="dashDot"/>
            <a:miter lim="800000"/>
            <a:headEnd len="sm" w="sm" type="none"/>
            <a:tailEnd len="sm" w="sm" type="none"/>
          </a:ln>
        </p:spPr>
      </p:cxnSp>
      <p:cxnSp>
        <p:nvCxnSpPr>
          <p:cNvPr id="215" name="Google Shape;215;p15"/>
          <p:cNvCxnSpPr/>
          <p:nvPr/>
        </p:nvCxnSpPr>
        <p:spPr>
          <a:xfrm flipH="1" rot="10800000">
            <a:off x="5089985" y="3855030"/>
            <a:ext cx="3752917" cy="10160"/>
          </a:xfrm>
          <a:prstGeom prst="straightConnector1">
            <a:avLst/>
          </a:prstGeom>
          <a:noFill/>
          <a:ln cap="flat" cmpd="sng" w="9525">
            <a:solidFill>
              <a:srgbClr val="7F7F7F"/>
            </a:solidFill>
            <a:prstDash val="dashDot"/>
            <a:miter lim="800000"/>
            <a:headEnd len="sm" w="sm" type="none"/>
            <a:tailEnd len="sm" w="sm" type="none"/>
          </a:ln>
        </p:spPr>
      </p:cxnSp>
      <p:sp>
        <p:nvSpPr>
          <p:cNvPr id="216" name="Google Shape;216;p15"/>
          <p:cNvSpPr txBox="1"/>
          <p:nvPr/>
        </p:nvSpPr>
        <p:spPr>
          <a:xfrm>
            <a:off x="829657" y="2178006"/>
            <a:ext cx="1272209"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C00000"/>
                </a:solidFill>
                <a:latin typeface="Calibri"/>
                <a:ea typeface="Calibri"/>
                <a:cs typeface="Calibri"/>
                <a:sym typeface="Calibri"/>
              </a:rPr>
              <a:t>70</a:t>
            </a:r>
            <a:endParaRPr b="0" i="0" sz="1400" u="none" cap="none" strike="noStrike">
              <a:solidFill>
                <a:srgbClr val="000000"/>
              </a:solidFill>
              <a:latin typeface="Arial"/>
              <a:ea typeface="Arial"/>
              <a:cs typeface="Arial"/>
              <a:sym typeface="Arial"/>
            </a:endParaRPr>
          </a:p>
        </p:txBody>
      </p:sp>
      <p:pic>
        <p:nvPicPr>
          <p:cNvPr id="217" name="Google Shape;217;p15"/>
          <p:cNvPicPr preferRelativeResize="0"/>
          <p:nvPr/>
        </p:nvPicPr>
        <p:blipFill rotWithShape="1">
          <a:blip r:embed="rId3">
            <a:alphaModFix/>
          </a:blip>
          <a:srcRect b="0" l="0" r="0" t="0"/>
          <a:stretch/>
        </p:blipFill>
        <p:spPr>
          <a:xfrm>
            <a:off x="639383" y="1777144"/>
            <a:ext cx="1386283" cy="1039712"/>
          </a:xfrm>
          <a:prstGeom prst="rect">
            <a:avLst/>
          </a:prstGeom>
          <a:noFill/>
          <a:ln>
            <a:noFill/>
          </a:ln>
        </p:spPr>
      </p:pic>
      <p:pic>
        <p:nvPicPr>
          <p:cNvPr id="218" name="Google Shape;218;p15"/>
          <p:cNvPicPr preferRelativeResize="0"/>
          <p:nvPr/>
        </p:nvPicPr>
        <p:blipFill rotWithShape="1">
          <a:blip r:embed="rId4">
            <a:alphaModFix/>
          </a:blip>
          <a:srcRect b="0" l="0" r="0" t="0"/>
          <a:stretch/>
        </p:blipFill>
        <p:spPr>
          <a:xfrm>
            <a:off x="5025082" y="4693074"/>
            <a:ext cx="1674629" cy="1255972"/>
          </a:xfrm>
          <a:prstGeom prst="rect">
            <a:avLst/>
          </a:prstGeom>
          <a:noFill/>
          <a:ln>
            <a:noFill/>
          </a:ln>
        </p:spPr>
      </p:pic>
      <p:sp>
        <p:nvSpPr>
          <p:cNvPr id="219" name="Google Shape;219;p15"/>
          <p:cNvSpPr txBox="1"/>
          <p:nvPr/>
        </p:nvSpPr>
        <p:spPr>
          <a:xfrm>
            <a:off x="6877973" y="4512453"/>
            <a:ext cx="1930400" cy="1506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AY 2021-2022</a:t>
            </a:r>
            <a:endParaRPr b="0" i="0" sz="1400" u="none" cap="none" strike="noStrike">
              <a:solidFill>
                <a:srgbClr val="000000"/>
              </a:solidFill>
              <a:latin typeface="Arial"/>
              <a:ea typeface="Arial"/>
              <a:cs typeface="Arial"/>
              <a:sym typeface="Arial"/>
            </a:endParaRPr>
          </a:p>
          <a:p>
            <a:pPr indent="0" lvl="0" marL="0" marR="0" rtl="0" algn="ctr">
              <a:lnSpc>
                <a:spcPct val="104166"/>
              </a:lnSpc>
              <a:spcBef>
                <a:spcPts val="0"/>
              </a:spcBef>
              <a:spcAft>
                <a:spcPts val="0"/>
              </a:spcAft>
              <a:buClr>
                <a:srgbClr val="000000"/>
              </a:buClr>
              <a:buSzPts val="4800"/>
              <a:buFont typeface="Arial"/>
              <a:buNone/>
            </a:pPr>
            <a:r>
              <a:rPr b="1" i="0" lang="en-US" sz="4800" u="none" cap="none" strike="noStrike">
                <a:solidFill>
                  <a:srgbClr val="C00000"/>
                </a:solidFill>
                <a:latin typeface="Calibri"/>
                <a:ea typeface="Calibri"/>
                <a:cs typeface="Calibri"/>
                <a:sym typeface="Calibri"/>
              </a:rPr>
              <a:t>8,245 </a:t>
            </a:r>
            <a:r>
              <a:rPr b="0" i="0" lang="en-US" sz="1800" u="none" cap="none" strike="noStrike">
                <a:solidFill>
                  <a:schemeClr val="dk1"/>
                </a:solidFill>
                <a:latin typeface="Calibri"/>
                <a:ea typeface="Calibri"/>
                <a:cs typeface="Calibri"/>
                <a:sym typeface="Calibri"/>
              </a:rPr>
              <a:t>students enrolled</a:t>
            </a:r>
            <a:endParaRPr b="0" i="0" sz="1400" u="none" cap="none" strike="noStrike">
              <a:solidFill>
                <a:srgbClr val="000000"/>
              </a:solidFill>
              <a:latin typeface="Arial"/>
              <a:ea typeface="Arial"/>
              <a:cs typeface="Arial"/>
              <a:sym typeface="Arial"/>
            </a:endParaRPr>
          </a:p>
        </p:txBody>
      </p:sp>
      <p:sp>
        <p:nvSpPr>
          <p:cNvPr id="220" name="Google Shape;220;p15"/>
          <p:cNvSpPr txBox="1"/>
          <p:nvPr/>
        </p:nvSpPr>
        <p:spPr>
          <a:xfrm>
            <a:off x="6483620" y="1957701"/>
            <a:ext cx="2159401"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Of CCP students </a:t>
            </a:r>
            <a:r>
              <a:rPr b="1" i="0" lang="en-US" sz="1600" u="none" cap="none" strike="noStrike">
                <a:solidFill>
                  <a:schemeClr val="dk1"/>
                </a:solidFill>
                <a:latin typeface="Calibri"/>
                <a:ea typeface="Calibri"/>
                <a:cs typeface="Calibri"/>
                <a:sym typeface="Calibri"/>
              </a:rPr>
              <a:t>receive passing grades and earn college credit. </a:t>
            </a:r>
            <a:endParaRPr b="0" i="0" sz="1400" u="none" cap="none" strike="noStrike">
              <a:solidFill>
                <a:srgbClr val="000000"/>
              </a:solidFill>
              <a:latin typeface="Arial"/>
              <a:ea typeface="Arial"/>
              <a:cs typeface="Arial"/>
              <a:sym typeface="Arial"/>
            </a:endParaRPr>
          </a:p>
        </p:txBody>
      </p:sp>
      <p:pic>
        <p:nvPicPr>
          <p:cNvPr id="221" name="Google Shape;221;p15"/>
          <p:cNvPicPr preferRelativeResize="0"/>
          <p:nvPr/>
        </p:nvPicPr>
        <p:blipFill rotWithShape="1">
          <a:blip r:embed="rId5">
            <a:alphaModFix/>
          </a:blip>
          <a:srcRect b="0" l="57442" r="28354" t="68881"/>
          <a:stretch/>
        </p:blipFill>
        <p:spPr>
          <a:xfrm>
            <a:off x="5147452" y="1809185"/>
            <a:ext cx="1336168" cy="1217960"/>
          </a:xfrm>
          <a:prstGeom prst="rect">
            <a:avLst/>
          </a:prstGeom>
          <a:noFill/>
          <a:ln>
            <a:noFill/>
          </a:ln>
        </p:spPr>
      </p:pic>
      <p:sp>
        <p:nvSpPr>
          <p:cNvPr id="222" name="Google Shape;222;p15"/>
          <p:cNvSpPr txBox="1"/>
          <p:nvPr/>
        </p:nvSpPr>
        <p:spPr>
          <a:xfrm>
            <a:off x="2266027" y="4593235"/>
            <a:ext cx="1930400" cy="1445292"/>
          </a:xfrm>
          <a:prstGeom prst="rect">
            <a:avLst/>
          </a:prstGeom>
          <a:noFill/>
          <a:ln>
            <a:noFill/>
          </a:ln>
        </p:spPr>
        <p:txBody>
          <a:bodyPr anchorCtr="0" anchor="t" bIns="45700" lIns="91425" spcFirstLastPara="1" rIns="91425" wrap="square" tIns="45700">
            <a:spAutoFit/>
          </a:bodyPr>
          <a:lstStyle/>
          <a:p>
            <a:pPr indent="0" lvl="0" marL="0" marR="0" rtl="0" algn="ctr">
              <a:lnSpc>
                <a:spcPct val="104166"/>
              </a:lnSpc>
              <a:spcBef>
                <a:spcPts val="0"/>
              </a:spcBef>
              <a:spcAft>
                <a:spcPts val="0"/>
              </a:spcAft>
              <a:buClr>
                <a:schemeClr val="dk1"/>
              </a:buClr>
              <a:buSzPts val="4800"/>
              <a:buFont typeface="Arial"/>
              <a:buNone/>
            </a:pPr>
            <a:r>
              <a:rPr b="1" i="0" lang="en-US" sz="4800" u="none" cap="none" strike="noStrike">
                <a:solidFill>
                  <a:srgbClr val="C00000"/>
                </a:solidFill>
                <a:latin typeface="Calibri"/>
                <a:ea typeface="Calibri"/>
                <a:cs typeface="Calibri"/>
                <a:sym typeface="Calibri"/>
              </a:rPr>
              <a:t>59,514</a:t>
            </a:r>
            <a:endParaRPr b="1" i="0" sz="4800" u="none" cap="none" strike="noStrike">
              <a:solidFill>
                <a:srgbClr val="C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CREDIT HOURS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were awarded</a:t>
            </a:r>
            <a:endParaRPr b="0" i="0" sz="1400" u="none" cap="none" strike="noStrike">
              <a:solidFill>
                <a:srgbClr val="000000"/>
              </a:solidFill>
              <a:latin typeface="Arial"/>
              <a:ea typeface="Arial"/>
              <a:cs typeface="Arial"/>
              <a:sym typeface="Arial"/>
            </a:endParaRPr>
          </a:p>
        </p:txBody>
      </p:sp>
      <p:pic>
        <p:nvPicPr>
          <p:cNvPr id="223" name="Google Shape;223;p15"/>
          <p:cNvPicPr preferRelativeResize="0"/>
          <p:nvPr/>
        </p:nvPicPr>
        <p:blipFill rotWithShape="1">
          <a:blip r:embed="rId6">
            <a:alphaModFix/>
          </a:blip>
          <a:srcRect b="0" l="0" r="0" t="0"/>
          <a:stretch/>
        </p:blipFill>
        <p:spPr>
          <a:xfrm>
            <a:off x="489449" y="4485479"/>
            <a:ext cx="2045095" cy="1533821"/>
          </a:xfrm>
          <a:prstGeom prst="rect">
            <a:avLst/>
          </a:prstGeom>
          <a:noFill/>
          <a:ln>
            <a:noFill/>
          </a:ln>
        </p:spPr>
      </p:pic>
      <p:sp>
        <p:nvSpPr>
          <p:cNvPr id="224" name="Google Shape;224;p15"/>
          <p:cNvSpPr txBox="1"/>
          <p:nvPr/>
        </p:nvSpPr>
        <p:spPr>
          <a:xfrm>
            <a:off x="2300664" y="2067884"/>
            <a:ext cx="2159401"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Students </a:t>
            </a:r>
            <a:r>
              <a:rPr b="1" i="0" lang="en-US" sz="1600" u="none" cap="none" strike="noStrike">
                <a:solidFill>
                  <a:schemeClr val="dk1"/>
                </a:solidFill>
                <a:latin typeface="Calibri"/>
                <a:ea typeface="Calibri"/>
                <a:cs typeface="Calibri"/>
                <a:sym typeface="Calibri"/>
              </a:rPr>
              <a:t>graduated from Sinclair </a:t>
            </a:r>
            <a:r>
              <a:rPr b="1" i="0" lang="en-US" sz="1600" u="none" cap="none" strike="noStrike">
                <a:solidFill>
                  <a:srgbClr val="C00000"/>
                </a:solidFill>
                <a:latin typeface="Calibri"/>
                <a:ea typeface="Calibri"/>
                <a:cs typeface="Calibri"/>
                <a:sym typeface="Calibri"/>
              </a:rPr>
              <a:t>BEFORE</a:t>
            </a:r>
            <a:r>
              <a:rPr b="1" i="0" lang="en-US" sz="1600" u="none" cap="none" strike="noStrike">
                <a:solidFill>
                  <a:schemeClr val="dk1"/>
                </a:solidFill>
                <a:latin typeface="Calibri"/>
                <a:ea typeface="Calibri"/>
                <a:cs typeface="Calibri"/>
                <a:sym typeface="Calibri"/>
              </a:rPr>
              <a:t> graduating from high school in 2022.</a:t>
            </a:r>
            <a:endParaRPr b="0" i="0" sz="1400" u="none" cap="none" strike="noStrike">
              <a:solidFill>
                <a:srgbClr val="000000"/>
              </a:solidFill>
              <a:latin typeface="Arial"/>
              <a:ea typeface="Arial"/>
              <a:cs typeface="Arial"/>
              <a:sym typeface="Arial"/>
            </a:endParaRPr>
          </a:p>
        </p:txBody>
      </p:sp>
      <p:sp>
        <p:nvSpPr>
          <p:cNvPr id="225" name="Google Shape;225;p15"/>
          <p:cNvSpPr txBox="1"/>
          <p:nvPr/>
        </p:nvSpPr>
        <p:spPr>
          <a:xfrm>
            <a:off x="5451325" y="2135130"/>
            <a:ext cx="803400" cy="57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lt1"/>
                </a:solidFill>
                <a:highlight>
                  <a:srgbClr val="666666"/>
                </a:highlight>
                <a:latin typeface="Calibri"/>
                <a:ea typeface="Calibri"/>
                <a:cs typeface="Calibri"/>
                <a:sym typeface="Calibri"/>
              </a:rPr>
              <a:t>9</a:t>
            </a:r>
            <a:r>
              <a:rPr lang="en-US" sz="2600">
                <a:solidFill>
                  <a:schemeClr val="lt1"/>
                </a:solidFill>
                <a:highlight>
                  <a:srgbClr val="666666"/>
                </a:highlight>
                <a:latin typeface="Calibri"/>
                <a:ea typeface="Calibri"/>
                <a:cs typeface="Calibri"/>
                <a:sym typeface="Calibri"/>
              </a:rPr>
              <a:t>1</a:t>
            </a:r>
            <a:r>
              <a:rPr b="0" i="0" lang="en-US" sz="2600" u="none" cap="none" strike="noStrike">
                <a:solidFill>
                  <a:schemeClr val="lt1"/>
                </a:solidFill>
                <a:highlight>
                  <a:srgbClr val="666666"/>
                </a:highlight>
                <a:latin typeface="Calibri"/>
                <a:ea typeface="Calibri"/>
                <a:cs typeface="Calibri"/>
                <a:sym typeface="Calibri"/>
              </a:rPr>
              <a:t>%</a:t>
            </a:r>
            <a:endParaRPr b="0" i="0" sz="2600" u="none" cap="none" strike="noStrike">
              <a:solidFill>
                <a:schemeClr val="lt1"/>
              </a:solidFill>
              <a:highlight>
                <a:srgbClr val="666666"/>
              </a:highlight>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6"/>
          <p:cNvSpPr txBox="1"/>
          <p:nvPr>
            <p:ph type="title"/>
          </p:nvPr>
        </p:nvSpPr>
        <p:spPr>
          <a:xfrm>
            <a:off x="7453" y="5931672"/>
            <a:ext cx="9144000" cy="69573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Black"/>
              <a:buNone/>
            </a:pPr>
            <a:r>
              <a:rPr b="1" lang="en-US" sz="2000">
                <a:latin typeface="Arial Black"/>
                <a:ea typeface="Arial Black"/>
                <a:cs typeface="Arial Black"/>
                <a:sym typeface="Arial Black"/>
              </a:rPr>
              <a:t>Phone (937) 512-5188 • Fax  (937) 512-3310</a:t>
            </a:r>
            <a:br>
              <a:rPr b="1" lang="en-US" sz="2000">
                <a:latin typeface="Arial Black"/>
                <a:ea typeface="Arial Black"/>
                <a:cs typeface="Arial Black"/>
                <a:sym typeface="Arial Black"/>
              </a:rPr>
            </a:br>
            <a:r>
              <a:rPr b="1" lang="en-US" sz="2000">
                <a:latin typeface="Arial Black"/>
                <a:ea typeface="Arial Black"/>
                <a:cs typeface="Arial Black"/>
                <a:sym typeface="Arial Black"/>
              </a:rPr>
              <a:t>ccplus@sinclair.edu</a:t>
            </a:r>
            <a:endParaRPr b="1" i="1" sz="1800">
              <a:latin typeface="Arial Black"/>
              <a:ea typeface="Arial Black"/>
              <a:cs typeface="Arial Black"/>
              <a:sym typeface="Arial Black"/>
            </a:endParaRPr>
          </a:p>
        </p:txBody>
      </p:sp>
      <p:pic>
        <p:nvPicPr>
          <p:cNvPr id="232" name="Google Shape;232;p16"/>
          <p:cNvPicPr preferRelativeResize="0"/>
          <p:nvPr/>
        </p:nvPicPr>
        <p:blipFill rotWithShape="1">
          <a:blip r:embed="rId3">
            <a:alphaModFix/>
          </a:blip>
          <a:srcRect b="8653" l="0" r="0" t="5135"/>
          <a:stretch/>
        </p:blipFill>
        <p:spPr>
          <a:xfrm>
            <a:off x="14906" y="1522516"/>
            <a:ext cx="9136547" cy="4277800"/>
          </a:xfrm>
          <a:prstGeom prst="rect">
            <a:avLst/>
          </a:prstGeom>
          <a:noFill/>
          <a:ln>
            <a:noFill/>
          </a:ln>
        </p:spPr>
      </p:pic>
      <p:sp>
        <p:nvSpPr>
          <p:cNvPr id="233" name="Google Shape;233;p16"/>
          <p:cNvSpPr txBox="1"/>
          <p:nvPr/>
        </p:nvSpPr>
        <p:spPr>
          <a:xfrm>
            <a:off x="246490" y="190831"/>
            <a:ext cx="466741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C00000"/>
                </a:solidFill>
                <a:latin typeface="Arial Black"/>
                <a:ea typeface="Arial Black"/>
                <a:cs typeface="Arial Black"/>
                <a:sym typeface="Arial Black"/>
              </a:rPr>
              <a:t>College Credit Plus Office</a:t>
            </a:r>
            <a:endParaRPr b="0" i="0" sz="3600" u="none" cap="none" strike="noStrike">
              <a:solidFill>
                <a:srgbClr val="C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txBox="1"/>
          <p:nvPr>
            <p:ph type="title"/>
          </p:nvPr>
        </p:nvSpPr>
        <p:spPr>
          <a:xfrm>
            <a:off x="531644" y="1416606"/>
            <a:ext cx="7886700" cy="69557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4400"/>
              <a:buFont typeface="Arial Black"/>
              <a:buNone/>
            </a:pPr>
            <a:r>
              <a:rPr b="1" lang="en-US">
                <a:solidFill>
                  <a:srgbClr val="C00000"/>
                </a:solidFill>
                <a:latin typeface="Arial Black"/>
                <a:ea typeface="Arial Black"/>
                <a:cs typeface="Arial Black"/>
                <a:sym typeface="Arial Black"/>
              </a:rPr>
              <a:t>QUESTIONS</a:t>
            </a:r>
            <a:endParaRPr/>
          </a:p>
        </p:txBody>
      </p:sp>
      <p:pic>
        <p:nvPicPr>
          <p:cNvPr id="240" name="Google Shape;240;p17"/>
          <p:cNvPicPr preferRelativeResize="0"/>
          <p:nvPr/>
        </p:nvPicPr>
        <p:blipFill rotWithShape="1">
          <a:blip r:embed="rId3">
            <a:alphaModFix/>
          </a:blip>
          <a:srcRect b="0" l="0" r="0" t="0"/>
          <a:stretch/>
        </p:blipFill>
        <p:spPr>
          <a:xfrm>
            <a:off x="2036594" y="2374577"/>
            <a:ext cx="4876800" cy="365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0" y="1097167"/>
            <a:ext cx="9144000" cy="6858000"/>
          </a:xfrm>
          <a:prstGeom prst="rect">
            <a:avLst/>
          </a:prstGeom>
          <a:noFill/>
          <a:ln>
            <a:noFill/>
          </a:ln>
        </p:spPr>
      </p:pic>
      <p:sp>
        <p:nvSpPr>
          <p:cNvPr id="96" name="Google Shape;96;p2"/>
          <p:cNvSpPr txBox="1"/>
          <p:nvPr>
            <p:ph type="ctrTitle"/>
          </p:nvPr>
        </p:nvSpPr>
        <p:spPr>
          <a:xfrm>
            <a:off x="165301" y="-44605"/>
            <a:ext cx="4867616" cy="144881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00000"/>
              </a:buClr>
              <a:buSzPts val="3600"/>
              <a:buFont typeface="Arial Black"/>
              <a:buNone/>
            </a:pPr>
            <a:r>
              <a:rPr b="1" lang="en-US" sz="3600">
                <a:solidFill>
                  <a:srgbClr val="C00000"/>
                </a:solidFill>
                <a:latin typeface="Arial Black"/>
                <a:ea typeface="Arial Black"/>
                <a:cs typeface="Arial Black"/>
                <a:sym typeface="Arial Black"/>
              </a:rPr>
              <a:t>What is College Credit Plus?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idx="4294967295" type="body"/>
          </p:nvPr>
        </p:nvSpPr>
        <p:spPr>
          <a:xfrm>
            <a:off x="300667" y="1076078"/>
            <a:ext cx="4152063" cy="530552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210"/>
              <a:buNone/>
            </a:pPr>
            <a:r>
              <a:rPr b="1" i="1" lang="en-US" sz="2210"/>
              <a:t>College Credit Plus is Ohio’s dual credit program:  </a:t>
            </a:r>
            <a:endParaRPr/>
          </a:p>
          <a:p>
            <a:pPr indent="-228600" lvl="0" marL="228600" rtl="0" algn="l">
              <a:lnSpc>
                <a:spcPct val="100000"/>
              </a:lnSpc>
              <a:spcBef>
                <a:spcPts val="1000"/>
              </a:spcBef>
              <a:spcAft>
                <a:spcPts val="0"/>
              </a:spcAft>
              <a:buClr>
                <a:schemeClr val="dk1"/>
              </a:buClr>
              <a:buSzPts val="1700"/>
              <a:buChar char="•"/>
            </a:pPr>
            <a:r>
              <a:rPr b="1" lang="en-US" sz="1700"/>
              <a:t>For students who are college-ready in grades 7</a:t>
            </a:r>
            <a:r>
              <a:rPr b="1" baseline="30000" lang="en-US" sz="1700"/>
              <a:t>th</a:t>
            </a:r>
            <a:r>
              <a:rPr b="1" lang="en-US" sz="1700"/>
              <a:t> – 12</a:t>
            </a:r>
            <a:r>
              <a:rPr b="1" baseline="30000" lang="en-US" sz="1700"/>
              <a:t>th</a:t>
            </a:r>
            <a:r>
              <a:rPr b="1" lang="en-US" sz="1700"/>
              <a:t> </a:t>
            </a:r>
            <a:endParaRPr/>
          </a:p>
          <a:p>
            <a:pPr indent="-228600" lvl="0" marL="228600" rtl="0" algn="l">
              <a:lnSpc>
                <a:spcPct val="100000"/>
              </a:lnSpc>
              <a:spcBef>
                <a:spcPts val="1000"/>
              </a:spcBef>
              <a:spcAft>
                <a:spcPts val="0"/>
              </a:spcAft>
              <a:buClr>
                <a:schemeClr val="dk1"/>
              </a:buClr>
              <a:buSzPts val="1700"/>
              <a:buChar char="•"/>
            </a:pPr>
            <a:r>
              <a:rPr b="1" lang="en-US" sz="1700"/>
              <a:t>Students earn high school and college credit:</a:t>
            </a:r>
            <a:endParaRPr/>
          </a:p>
          <a:p>
            <a:pPr indent="-228600" lvl="1" marL="685800" rtl="0" algn="l">
              <a:lnSpc>
                <a:spcPct val="100000"/>
              </a:lnSpc>
              <a:spcBef>
                <a:spcPts val="500"/>
              </a:spcBef>
              <a:spcAft>
                <a:spcPts val="0"/>
              </a:spcAft>
              <a:buClr>
                <a:schemeClr val="dk1"/>
              </a:buClr>
              <a:buSzPts val="1700"/>
              <a:buChar char="•"/>
            </a:pPr>
            <a:r>
              <a:rPr lang="en-US" sz="1700"/>
              <a:t>3+ College Credit Hours = 1 High School Carnegie Unit</a:t>
            </a:r>
            <a:endParaRPr/>
          </a:p>
          <a:p>
            <a:pPr indent="-228600" lvl="1" marL="685800" rtl="0" algn="l">
              <a:lnSpc>
                <a:spcPct val="100000"/>
              </a:lnSpc>
              <a:spcBef>
                <a:spcPts val="500"/>
              </a:spcBef>
              <a:spcAft>
                <a:spcPts val="0"/>
              </a:spcAft>
              <a:buClr>
                <a:schemeClr val="dk1"/>
              </a:buClr>
              <a:buSzPts val="1700"/>
              <a:buChar char="•"/>
            </a:pPr>
            <a:r>
              <a:rPr lang="en-US" sz="1700"/>
              <a:t>Up to 30 credit hours a year combining high school and college courses</a:t>
            </a:r>
            <a:endParaRPr/>
          </a:p>
          <a:p>
            <a:pPr indent="-228600" lvl="1" marL="685800" rtl="0" algn="l">
              <a:lnSpc>
                <a:spcPct val="100000"/>
              </a:lnSpc>
              <a:spcBef>
                <a:spcPts val="500"/>
              </a:spcBef>
              <a:spcAft>
                <a:spcPts val="0"/>
              </a:spcAft>
              <a:buClr>
                <a:schemeClr val="dk1"/>
              </a:buClr>
              <a:buSzPts val="1700"/>
              <a:buChar char="•"/>
            </a:pPr>
            <a:r>
              <a:rPr lang="en-US" sz="1700"/>
              <a:t>Can enroll in eligible courses at the high school, college campus or online</a:t>
            </a:r>
            <a:endParaRPr/>
          </a:p>
          <a:p>
            <a:pPr indent="-228600" lvl="2" marL="1143000" rtl="0" algn="l">
              <a:lnSpc>
                <a:spcPct val="100000"/>
              </a:lnSpc>
              <a:spcBef>
                <a:spcPts val="500"/>
              </a:spcBef>
              <a:spcAft>
                <a:spcPts val="0"/>
              </a:spcAft>
              <a:buClr>
                <a:schemeClr val="dk1"/>
              </a:buClr>
              <a:buSzPts val="1700"/>
              <a:buChar char="•"/>
            </a:pPr>
            <a:r>
              <a:rPr lang="en-US" sz="1700"/>
              <a:t>Level I Courses and Non-Allowable Courses</a:t>
            </a:r>
            <a:endParaRPr/>
          </a:p>
          <a:p>
            <a:pPr indent="-228600" lvl="1" marL="685800" rtl="0" algn="l">
              <a:lnSpc>
                <a:spcPct val="100000"/>
              </a:lnSpc>
              <a:spcBef>
                <a:spcPts val="500"/>
              </a:spcBef>
              <a:spcAft>
                <a:spcPts val="0"/>
              </a:spcAft>
              <a:buClr>
                <a:schemeClr val="dk1"/>
              </a:buClr>
              <a:buSzPts val="1700"/>
              <a:buChar char="•"/>
            </a:pPr>
            <a:r>
              <a:rPr lang="en-US" sz="1700"/>
              <a:t>CCP courses receive same weighted credit as AP/IB</a:t>
            </a:r>
            <a:endParaRPr/>
          </a:p>
        </p:txBody>
      </p:sp>
      <p:sp>
        <p:nvSpPr>
          <p:cNvPr id="103" name="Google Shape;103;p3"/>
          <p:cNvSpPr txBox="1"/>
          <p:nvPr/>
        </p:nvSpPr>
        <p:spPr>
          <a:xfrm>
            <a:off x="300667" y="367901"/>
            <a:ext cx="5744611" cy="7181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000"/>
              <a:buFont typeface="Arial Black"/>
              <a:buNone/>
            </a:pPr>
            <a:r>
              <a:rPr b="1" i="0" lang="en-US" sz="4000" u="none" cap="none" strike="noStrike">
                <a:solidFill>
                  <a:srgbClr val="C00000"/>
                </a:solidFill>
                <a:latin typeface="Arial Black"/>
                <a:ea typeface="Arial Black"/>
                <a:cs typeface="Arial Black"/>
                <a:sym typeface="Arial Black"/>
              </a:rPr>
              <a:t>Overview</a:t>
            </a:r>
            <a:endParaRPr b="0" i="0" sz="1400" u="none" cap="none" strike="noStrike">
              <a:solidFill>
                <a:srgbClr val="000000"/>
              </a:solidFill>
              <a:latin typeface="Arial"/>
              <a:ea typeface="Arial"/>
              <a:cs typeface="Arial"/>
              <a:sym typeface="Arial"/>
            </a:endParaRPr>
          </a:p>
        </p:txBody>
      </p:sp>
      <p:pic>
        <p:nvPicPr>
          <p:cNvPr id="104" name="Google Shape;104;p3"/>
          <p:cNvPicPr preferRelativeResize="0"/>
          <p:nvPr/>
        </p:nvPicPr>
        <p:blipFill rotWithShape="1">
          <a:blip r:embed="rId3">
            <a:alphaModFix/>
          </a:blip>
          <a:srcRect b="0" l="41652" r="19304" t="14195"/>
          <a:stretch/>
        </p:blipFill>
        <p:spPr>
          <a:xfrm>
            <a:off x="5001371" y="1150952"/>
            <a:ext cx="3570136" cy="52306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p:nvPr/>
        </p:nvSpPr>
        <p:spPr>
          <a:xfrm>
            <a:off x="-583312" y="277112"/>
            <a:ext cx="4495354" cy="1329146"/>
          </a:xfrm>
          <a:prstGeom prst="rect">
            <a:avLst/>
          </a:prstGeom>
          <a:noFill/>
          <a:ln>
            <a:noFill/>
          </a:ln>
        </p:spPr>
        <p:txBody>
          <a:bodyPr anchorCtr="0" anchor="t" bIns="45700" lIns="91425" spcFirstLastPara="1" rIns="91425" wrap="square" tIns="45700">
            <a:spAutoFit/>
          </a:bodyPr>
          <a:lstStyle/>
          <a:p>
            <a:pPr indent="0" lvl="2" marL="914400" marR="0" rtl="0" algn="l">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Calibri"/>
                <a:ea typeface="Calibri"/>
                <a:cs typeface="Calibri"/>
                <a:sym typeface="Calibri"/>
              </a:rPr>
              <a:t>Level I Courses and Non-Allowable Courses</a:t>
            </a:r>
            <a:endParaRPr b="0" i="0" sz="1400" u="none" cap="none" strike="noStrike">
              <a:solidFill>
                <a:srgbClr val="000000"/>
              </a:solidFill>
              <a:latin typeface="Arial"/>
              <a:ea typeface="Arial"/>
              <a:cs typeface="Arial"/>
              <a:sym typeface="Arial"/>
            </a:endParaRPr>
          </a:p>
        </p:txBody>
      </p:sp>
      <p:sp>
        <p:nvSpPr>
          <p:cNvPr id="111" name="Google Shape;111;p4"/>
          <p:cNvSpPr txBox="1"/>
          <p:nvPr>
            <p:ph idx="1" type="body"/>
          </p:nvPr>
        </p:nvSpPr>
        <p:spPr>
          <a:xfrm>
            <a:off x="763823" y="1802571"/>
            <a:ext cx="3537834" cy="5092011"/>
          </a:xfrm>
          <a:prstGeom prst="rect">
            <a:avLst/>
          </a:prstGeom>
          <a:noFill/>
          <a:ln>
            <a:noFill/>
          </a:ln>
        </p:spPr>
        <p:txBody>
          <a:bodyPr anchorCtr="0" anchor="t" bIns="45700" lIns="91425" spcFirstLastPara="1" rIns="91425" wrap="square" tIns="45700">
            <a:normAutofit/>
          </a:bodyPr>
          <a:lstStyle/>
          <a:p>
            <a:pPr indent="0" lvl="0" marL="0" rtl="0" algn="ctr">
              <a:lnSpc>
                <a:spcPct val="70000"/>
              </a:lnSpc>
              <a:spcBef>
                <a:spcPts val="0"/>
              </a:spcBef>
              <a:spcAft>
                <a:spcPts val="0"/>
              </a:spcAft>
              <a:buClr>
                <a:schemeClr val="dk1"/>
              </a:buClr>
              <a:buSzPts val="3040"/>
              <a:buNone/>
            </a:pPr>
            <a:r>
              <a:rPr b="1" lang="en-US" sz="3040"/>
              <a:t>Level I Courses</a:t>
            </a:r>
            <a:endParaRPr/>
          </a:p>
          <a:p>
            <a:pPr indent="-228600" lvl="0" marL="228600" rtl="0" algn="l">
              <a:lnSpc>
                <a:spcPct val="100000"/>
              </a:lnSpc>
              <a:spcBef>
                <a:spcPts val="1000"/>
              </a:spcBef>
              <a:spcAft>
                <a:spcPts val="0"/>
              </a:spcAft>
              <a:buClr>
                <a:schemeClr val="dk1"/>
              </a:buClr>
              <a:buSzPts val="1600"/>
              <a:buChar char="•"/>
            </a:pPr>
            <a:r>
              <a:rPr lang="en-US" sz="1600"/>
              <a:t>Transferable course - OTM, TAG or CTAG courses</a:t>
            </a:r>
            <a:endParaRPr/>
          </a:p>
          <a:p>
            <a:pPr indent="-228600" lvl="0" marL="228600" rtl="0" algn="l">
              <a:lnSpc>
                <a:spcPct val="100000"/>
              </a:lnSpc>
              <a:spcBef>
                <a:spcPts val="1000"/>
              </a:spcBef>
              <a:spcAft>
                <a:spcPts val="0"/>
              </a:spcAft>
              <a:buClr>
                <a:schemeClr val="dk1"/>
              </a:buClr>
              <a:buSzPts val="1600"/>
              <a:buChar char="•"/>
            </a:pPr>
            <a:r>
              <a:rPr lang="en-US" sz="1600"/>
              <a:t>Course in computer science, information technology, anatomy, physiology or foreign language including American Sign Language</a:t>
            </a:r>
            <a:endParaRPr/>
          </a:p>
          <a:p>
            <a:pPr indent="-228600" lvl="0" marL="228600" rtl="0" algn="l">
              <a:lnSpc>
                <a:spcPct val="100000"/>
              </a:lnSpc>
              <a:spcBef>
                <a:spcPts val="1000"/>
              </a:spcBef>
              <a:spcAft>
                <a:spcPts val="0"/>
              </a:spcAft>
              <a:buClr>
                <a:schemeClr val="dk1"/>
              </a:buClr>
              <a:buSzPts val="1600"/>
              <a:buChar char="•"/>
            </a:pPr>
            <a:r>
              <a:rPr lang="en-US" sz="1600"/>
              <a:t>Technical certificate course </a:t>
            </a:r>
            <a:endParaRPr/>
          </a:p>
          <a:p>
            <a:pPr indent="-228600" lvl="0" marL="228600" rtl="0" algn="l">
              <a:lnSpc>
                <a:spcPct val="100000"/>
              </a:lnSpc>
              <a:spcBef>
                <a:spcPts val="1000"/>
              </a:spcBef>
              <a:spcAft>
                <a:spcPts val="0"/>
              </a:spcAft>
              <a:buClr>
                <a:schemeClr val="dk1"/>
              </a:buClr>
              <a:buSzPts val="1600"/>
              <a:buChar char="•"/>
            </a:pPr>
            <a:r>
              <a:rPr lang="en-US" sz="1600"/>
              <a:t>15-credit or 30-credit hour model pathway course</a:t>
            </a:r>
            <a:endParaRPr/>
          </a:p>
          <a:p>
            <a:pPr indent="-228600" lvl="0" marL="228600" rtl="0" algn="l">
              <a:lnSpc>
                <a:spcPct val="100000"/>
              </a:lnSpc>
              <a:spcBef>
                <a:spcPts val="1000"/>
              </a:spcBef>
              <a:spcAft>
                <a:spcPts val="0"/>
              </a:spcAft>
              <a:buClr>
                <a:schemeClr val="dk1"/>
              </a:buClr>
              <a:buSzPts val="1600"/>
              <a:buChar char="•"/>
            </a:pPr>
            <a:r>
              <a:rPr lang="en-US" sz="1600"/>
              <a:t>Study skills, academic or career success course</a:t>
            </a:r>
            <a:endParaRPr/>
          </a:p>
          <a:p>
            <a:pPr indent="-228600" lvl="0" marL="228600" rtl="0" algn="l">
              <a:lnSpc>
                <a:spcPct val="100000"/>
              </a:lnSpc>
              <a:spcBef>
                <a:spcPts val="1000"/>
              </a:spcBef>
              <a:spcAft>
                <a:spcPts val="0"/>
              </a:spcAft>
              <a:buClr>
                <a:schemeClr val="dk1"/>
              </a:buClr>
              <a:buSzPts val="1600"/>
              <a:buChar char="•"/>
            </a:pPr>
            <a:r>
              <a:rPr lang="en-US" sz="1600"/>
              <a:t>Internship courses</a:t>
            </a:r>
            <a:endParaRPr/>
          </a:p>
          <a:p>
            <a:pPr indent="0" lvl="0" marL="0" rtl="0" algn="l">
              <a:lnSpc>
                <a:spcPct val="70000"/>
              </a:lnSpc>
              <a:spcBef>
                <a:spcPts val="1000"/>
              </a:spcBef>
              <a:spcAft>
                <a:spcPts val="0"/>
              </a:spcAft>
              <a:buClr>
                <a:schemeClr val="dk1"/>
              </a:buClr>
              <a:buSzPts val="1120"/>
              <a:buNone/>
            </a:pPr>
            <a:r>
              <a:t/>
            </a:r>
            <a:endParaRPr sz="1120"/>
          </a:p>
        </p:txBody>
      </p:sp>
      <p:sp>
        <p:nvSpPr>
          <p:cNvPr id="112" name="Google Shape;112;p4"/>
          <p:cNvSpPr txBox="1"/>
          <p:nvPr>
            <p:ph idx="2" type="body"/>
          </p:nvPr>
        </p:nvSpPr>
        <p:spPr>
          <a:xfrm>
            <a:off x="4648200" y="1802571"/>
            <a:ext cx="3867150" cy="4351338"/>
          </a:xfrm>
          <a:prstGeom prst="rect">
            <a:avLst/>
          </a:prstGeom>
          <a:noFill/>
          <a:ln>
            <a:noFill/>
          </a:ln>
        </p:spPr>
        <p:txBody>
          <a:bodyPr anchorCtr="0" anchor="t" bIns="45700" lIns="91425" spcFirstLastPara="1" rIns="91425" wrap="square" tIns="45700">
            <a:normAutofit/>
          </a:bodyPr>
          <a:lstStyle/>
          <a:p>
            <a:pPr indent="0" lvl="0" marL="0" rtl="0" algn="ctr">
              <a:lnSpc>
                <a:spcPct val="70000"/>
              </a:lnSpc>
              <a:spcBef>
                <a:spcPts val="0"/>
              </a:spcBef>
              <a:spcAft>
                <a:spcPts val="0"/>
              </a:spcAft>
              <a:buClr>
                <a:schemeClr val="dk1"/>
              </a:buClr>
              <a:buSzPts val="3040"/>
              <a:buNone/>
            </a:pPr>
            <a:r>
              <a:rPr b="1" lang="en-US" sz="3040"/>
              <a:t>Non-Allowable Courses</a:t>
            </a:r>
            <a:endParaRPr/>
          </a:p>
          <a:p>
            <a:pPr indent="-228600" lvl="0" marL="228600" rtl="0" algn="l">
              <a:lnSpc>
                <a:spcPct val="100000"/>
              </a:lnSpc>
              <a:spcBef>
                <a:spcPts val="1000"/>
              </a:spcBef>
              <a:spcAft>
                <a:spcPts val="0"/>
              </a:spcAft>
              <a:buClr>
                <a:schemeClr val="dk1"/>
              </a:buClr>
              <a:buSzPts val="1600"/>
              <a:buChar char="•"/>
            </a:pPr>
            <a:r>
              <a:rPr lang="en-US" sz="1600"/>
              <a:t>One on One instructional courses</a:t>
            </a:r>
            <a:endParaRPr/>
          </a:p>
          <a:p>
            <a:pPr indent="-228600" lvl="0" marL="228600" rtl="0" algn="l">
              <a:lnSpc>
                <a:spcPct val="100000"/>
              </a:lnSpc>
              <a:spcBef>
                <a:spcPts val="1000"/>
              </a:spcBef>
              <a:spcAft>
                <a:spcPts val="0"/>
              </a:spcAft>
              <a:buClr>
                <a:schemeClr val="dk1"/>
              </a:buClr>
              <a:buSzPts val="1600"/>
              <a:buChar char="•"/>
            </a:pPr>
            <a:r>
              <a:rPr lang="en-US" sz="1600"/>
              <a:t>Courses with fees that exceed a limit set by the Chancellor</a:t>
            </a:r>
            <a:endParaRPr/>
          </a:p>
          <a:p>
            <a:pPr indent="-228600" lvl="0" marL="228600" rtl="0" algn="l">
              <a:lnSpc>
                <a:spcPct val="100000"/>
              </a:lnSpc>
              <a:spcBef>
                <a:spcPts val="1000"/>
              </a:spcBef>
              <a:spcAft>
                <a:spcPts val="0"/>
              </a:spcAft>
              <a:buClr>
                <a:schemeClr val="dk1"/>
              </a:buClr>
              <a:buSzPts val="1600"/>
              <a:buChar char="•"/>
            </a:pPr>
            <a:r>
              <a:rPr lang="en-US" sz="1600"/>
              <a:t>Study abroad courses</a:t>
            </a:r>
            <a:endParaRPr/>
          </a:p>
          <a:p>
            <a:pPr indent="-228600" lvl="0" marL="228600" rtl="0" algn="l">
              <a:lnSpc>
                <a:spcPct val="100000"/>
              </a:lnSpc>
              <a:spcBef>
                <a:spcPts val="1000"/>
              </a:spcBef>
              <a:spcAft>
                <a:spcPts val="0"/>
              </a:spcAft>
              <a:buClr>
                <a:schemeClr val="dk1"/>
              </a:buClr>
              <a:buSzPts val="1600"/>
              <a:buChar char="•"/>
            </a:pPr>
            <a:r>
              <a:rPr lang="en-US" sz="1600"/>
              <a:t>Physical education courses</a:t>
            </a:r>
            <a:endParaRPr/>
          </a:p>
          <a:p>
            <a:pPr indent="-228600" lvl="0" marL="228600" rtl="0" algn="l">
              <a:lnSpc>
                <a:spcPct val="100000"/>
              </a:lnSpc>
              <a:spcBef>
                <a:spcPts val="1000"/>
              </a:spcBef>
              <a:spcAft>
                <a:spcPts val="0"/>
              </a:spcAft>
              <a:buClr>
                <a:schemeClr val="dk1"/>
              </a:buClr>
              <a:buSzPts val="1600"/>
              <a:buChar char="•"/>
            </a:pPr>
            <a:r>
              <a:rPr lang="en-US" sz="1600"/>
              <a:t>Pass/Fail or S/U grade courses unless an internship or transferable course</a:t>
            </a:r>
            <a:endParaRPr/>
          </a:p>
          <a:p>
            <a:pPr indent="-228600" lvl="0" marL="228600" rtl="0" algn="l">
              <a:lnSpc>
                <a:spcPct val="100000"/>
              </a:lnSpc>
              <a:spcBef>
                <a:spcPts val="1000"/>
              </a:spcBef>
              <a:spcAft>
                <a:spcPts val="0"/>
              </a:spcAft>
              <a:buClr>
                <a:schemeClr val="dk1"/>
              </a:buClr>
              <a:buSzPts val="1600"/>
              <a:buChar char="•"/>
            </a:pPr>
            <a:r>
              <a:rPr lang="en-US" sz="1600"/>
              <a:t>Remedial course or Sectarian religion course</a:t>
            </a:r>
            <a:endParaRPr/>
          </a:p>
          <a:p>
            <a:pPr indent="0" lvl="0" marL="0" rtl="0" algn="l">
              <a:lnSpc>
                <a:spcPct val="70000"/>
              </a:lnSpc>
              <a:spcBef>
                <a:spcPts val="1000"/>
              </a:spcBef>
              <a:spcAft>
                <a:spcPts val="0"/>
              </a:spcAft>
              <a:buClr>
                <a:schemeClr val="dk1"/>
              </a:buClr>
              <a:buSzPts val="1120"/>
              <a:buNone/>
            </a:pPr>
            <a:r>
              <a:t/>
            </a:r>
            <a:endParaRPr sz="1120"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nvSpPr>
        <p:spPr>
          <a:xfrm>
            <a:off x="68576" y="989865"/>
            <a:ext cx="9006900" cy="56511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000"/>
              <a:buFont typeface="Arial"/>
              <a:buNone/>
            </a:pPr>
            <a:r>
              <a:rPr b="1" i="0" lang="en-US" sz="3000" u="none" cap="none" strike="noStrike">
                <a:solidFill>
                  <a:schemeClr val="dk1"/>
                </a:solidFill>
                <a:latin typeface="Calibri"/>
                <a:ea typeface="Calibri"/>
                <a:cs typeface="Calibri"/>
                <a:sym typeface="Calibri"/>
              </a:rPr>
              <a:t>				</a:t>
            </a:r>
            <a:r>
              <a:rPr b="1" i="0" lang="en-US" sz="2400" u="none" cap="none" strike="noStrike">
                <a:solidFill>
                  <a:srgbClr val="C00000"/>
                </a:solidFill>
                <a:latin typeface="Calibri"/>
                <a:ea typeface="Calibri"/>
                <a:cs typeface="Calibri"/>
                <a:sym typeface="Calibri"/>
              </a:rPr>
              <a:t>	</a:t>
            </a:r>
            <a:r>
              <a:rPr b="1" i="0" lang="en-US" sz="30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grpSp>
        <p:nvGrpSpPr>
          <p:cNvPr id="119" name="Google Shape;119;p5"/>
          <p:cNvGrpSpPr/>
          <p:nvPr/>
        </p:nvGrpSpPr>
        <p:grpSpPr>
          <a:xfrm>
            <a:off x="240049" y="1986125"/>
            <a:ext cx="1149277" cy="1104524"/>
            <a:chOff x="767542" y="2020824"/>
            <a:chExt cx="1523169" cy="1325879"/>
          </a:xfrm>
        </p:grpSpPr>
        <p:pic>
          <p:nvPicPr>
            <p:cNvPr id="120" name="Google Shape;120;p5"/>
            <p:cNvPicPr preferRelativeResize="0"/>
            <p:nvPr/>
          </p:nvPicPr>
          <p:blipFill rotWithShape="1">
            <a:blip r:embed="rId3">
              <a:alphaModFix/>
            </a:blip>
            <a:srcRect b="0" l="0" r="0" t="0"/>
            <a:stretch/>
          </p:blipFill>
          <p:spPr>
            <a:xfrm>
              <a:off x="767542" y="2020824"/>
              <a:ext cx="1021634" cy="1021634"/>
            </a:xfrm>
            <a:prstGeom prst="rect">
              <a:avLst/>
            </a:prstGeom>
            <a:noFill/>
            <a:ln>
              <a:noFill/>
            </a:ln>
          </p:spPr>
        </p:pic>
        <p:pic>
          <p:nvPicPr>
            <p:cNvPr id="121" name="Google Shape;121;p5"/>
            <p:cNvPicPr preferRelativeResize="0"/>
            <p:nvPr/>
          </p:nvPicPr>
          <p:blipFill rotWithShape="1">
            <a:blip r:embed="rId4">
              <a:alphaModFix/>
            </a:blip>
            <a:srcRect b="0" l="0" r="0" t="0"/>
            <a:stretch/>
          </p:blipFill>
          <p:spPr>
            <a:xfrm>
              <a:off x="1321448" y="2377440"/>
              <a:ext cx="969263" cy="969263"/>
            </a:xfrm>
            <a:prstGeom prst="rect">
              <a:avLst/>
            </a:prstGeom>
            <a:noFill/>
            <a:ln>
              <a:noFill/>
            </a:ln>
          </p:spPr>
        </p:pic>
      </p:grpSp>
      <p:pic>
        <p:nvPicPr>
          <p:cNvPr id="122" name="Google Shape;122;p5"/>
          <p:cNvPicPr preferRelativeResize="0"/>
          <p:nvPr/>
        </p:nvPicPr>
        <p:blipFill rotWithShape="1">
          <a:blip r:embed="rId5">
            <a:alphaModFix/>
          </a:blip>
          <a:srcRect b="0" l="0" r="0" t="0"/>
          <a:stretch/>
        </p:blipFill>
        <p:spPr>
          <a:xfrm flipH="1">
            <a:off x="363086" y="3464893"/>
            <a:ext cx="900596" cy="900596"/>
          </a:xfrm>
          <a:prstGeom prst="rect">
            <a:avLst/>
          </a:prstGeom>
          <a:noFill/>
          <a:ln>
            <a:noFill/>
          </a:ln>
        </p:spPr>
      </p:pic>
      <p:pic>
        <p:nvPicPr>
          <p:cNvPr id="123" name="Google Shape;123;p5"/>
          <p:cNvPicPr preferRelativeResize="0"/>
          <p:nvPr/>
        </p:nvPicPr>
        <p:blipFill rotWithShape="1">
          <a:blip r:embed="rId6">
            <a:alphaModFix/>
          </a:blip>
          <a:srcRect b="0" l="0" r="0" t="0"/>
          <a:stretch/>
        </p:blipFill>
        <p:spPr>
          <a:xfrm>
            <a:off x="360477" y="5737635"/>
            <a:ext cx="903205" cy="903205"/>
          </a:xfrm>
          <a:prstGeom prst="rect">
            <a:avLst/>
          </a:prstGeom>
          <a:noFill/>
          <a:ln>
            <a:noFill/>
          </a:ln>
        </p:spPr>
      </p:pic>
      <p:sp>
        <p:nvSpPr>
          <p:cNvPr id="124" name="Google Shape;124;p5"/>
          <p:cNvSpPr txBox="1"/>
          <p:nvPr/>
        </p:nvSpPr>
        <p:spPr>
          <a:xfrm>
            <a:off x="360477" y="281501"/>
            <a:ext cx="4004789" cy="123256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4000"/>
              <a:buFont typeface="Arial Black"/>
              <a:buNone/>
            </a:pPr>
            <a:r>
              <a:rPr b="1" i="0" lang="en-US" sz="4000" u="none" cap="none" strike="noStrike">
                <a:solidFill>
                  <a:srgbClr val="C00000"/>
                </a:solidFill>
                <a:latin typeface="Arial Black"/>
                <a:ea typeface="Arial Black"/>
                <a:cs typeface="Arial Black"/>
                <a:sym typeface="Arial Black"/>
              </a:rPr>
              <a:t>Why Choose Sinclair?</a:t>
            </a:r>
            <a:endParaRPr b="0" i="0" sz="1400" u="none" cap="none" strike="noStrike">
              <a:solidFill>
                <a:srgbClr val="000000"/>
              </a:solidFill>
              <a:latin typeface="Arial"/>
              <a:ea typeface="Arial"/>
              <a:cs typeface="Arial"/>
              <a:sym typeface="Arial"/>
            </a:endParaRPr>
          </a:p>
        </p:txBody>
      </p:sp>
      <p:graphicFrame>
        <p:nvGraphicFramePr>
          <p:cNvPr id="125" name="Google Shape;125;p5"/>
          <p:cNvGraphicFramePr/>
          <p:nvPr/>
        </p:nvGraphicFramePr>
        <p:xfrm>
          <a:off x="1540273" y="2083242"/>
          <a:ext cx="3000000" cy="3000000"/>
        </p:xfrm>
        <a:graphic>
          <a:graphicData uri="http://schemas.openxmlformats.org/drawingml/2006/table">
            <a:tbl>
              <a:tblPr>
                <a:noFill/>
                <a:tableStyleId>{9258B9C0-2B50-417D-B7D2-661274C3F54C}</a:tableStyleId>
              </a:tblPr>
              <a:tblGrid>
                <a:gridCol w="2482825"/>
                <a:gridCol w="4834650"/>
              </a:tblGrid>
              <a:tr h="905625">
                <a:tc>
                  <a:txBody>
                    <a:bodyPr/>
                    <a:lstStyle/>
                    <a:p>
                      <a:pPr indent="0" lvl="0" marL="0" marR="0" rtl="0" algn="l">
                        <a:lnSpc>
                          <a:spcPct val="100000"/>
                        </a:lnSpc>
                        <a:spcBef>
                          <a:spcPts val="0"/>
                        </a:spcBef>
                        <a:spcAft>
                          <a:spcPts val="0"/>
                        </a:spcAft>
                        <a:buClr>
                          <a:srgbClr val="000000"/>
                        </a:buClr>
                        <a:buSzPts val="2800"/>
                        <a:buFont typeface="Arial"/>
                        <a:buNone/>
                      </a:pPr>
                      <a:r>
                        <a:rPr b="1" lang="en-US" sz="2800" u="none" cap="none" strike="noStrike">
                          <a:solidFill>
                            <a:srgbClr val="C00000"/>
                          </a:solidFill>
                          <a:latin typeface="Calibri"/>
                          <a:ea typeface="Calibri"/>
                          <a:cs typeface="Calibri"/>
                          <a:sym typeface="Calibri"/>
                        </a:rPr>
                        <a:t>ACCESSIBLE</a:t>
                      </a:r>
                      <a:endParaRPr sz="2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000"/>
                        <a:buFont typeface="Calibri"/>
                        <a:buNone/>
                      </a:pPr>
                      <a:r>
                        <a:rPr b="1" i="0" lang="en-US" sz="2000" u="none" cap="none" strike="noStrike">
                          <a:latin typeface="Calibri"/>
                          <a:ea typeface="Calibri"/>
                          <a:cs typeface="Calibri"/>
                          <a:sym typeface="Calibri"/>
                        </a:rPr>
                        <a:t>5 campus locations and online</a:t>
                      </a:r>
                      <a:r>
                        <a:rPr b="1" i="1" lang="en-US" sz="1800" u="none" cap="none" strike="noStrike">
                          <a:latin typeface="Calibri"/>
                          <a:ea typeface="Calibri"/>
                          <a:cs typeface="Calibri"/>
                          <a:sym typeface="Calibri"/>
                        </a:rPr>
                        <a:t>			</a:t>
                      </a:r>
                      <a:r>
                        <a:rPr b="1" lang="en-US" sz="2000" u="none" cap="none" strike="noStrike">
                          <a:latin typeface="Calibri"/>
                          <a:ea typeface="Calibri"/>
                          <a:cs typeface="Calibri"/>
                          <a:sym typeface="Calibri"/>
                        </a:rPr>
                        <a:t>       </a:t>
                      </a:r>
                      <a:r>
                        <a:rPr b="1" i="1" lang="en-US" sz="2000" u="none" cap="none" strike="noStrike">
                          <a:latin typeface="Calibri"/>
                          <a:ea typeface="Calibri"/>
                          <a:cs typeface="Calibri"/>
                          <a:sym typeface="Calibri"/>
                        </a:rPr>
                        <a:t>**Currently over 160 online courses</a:t>
                      </a:r>
                      <a:endParaRPr sz="2000" u="none" cap="none" strike="noStrike"/>
                    </a:p>
                  </a:txBody>
                  <a:tcPr marT="45725" marB="45725" marR="91450" marL="91450" anchor="ctr"/>
                </a:tc>
              </a:tr>
              <a:tr h="1050400">
                <a:tc>
                  <a:txBody>
                    <a:bodyPr/>
                    <a:lstStyle/>
                    <a:p>
                      <a:pPr indent="0" lvl="0" marL="0" marR="0" rtl="0" algn="l">
                        <a:lnSpc>
                          <a:spcPct val="100000"/>
                        </a:lnSpc>
                        <a:spcBef>
                          <a:spcPts val="0"/>
                        </a:spcBef>
                        <a:spcAft>
                          <a:spcPts val="0"/>
                        </a:spcAft>
                        <a:buClr>
                          <a:srgbClr val="000000"/>
                        </a:buClr>
                        <a:buSzPts val="2800"/>
                        <a:buFont typeface="Arial"/>
                        <a:buNone/>
                      </a:pPr>
                      <a:r>
                        <a:rPr b="1" lang="en-US" sz="2800" u="none" cap="none" strike="noStrike">
                          <a:solidFill>
                            <a:srgbClr val="C00000"/>
                          </a:solidFill>
                          <a:latin typeface="Calibri"/>
                          <a:ea typeface="Calibri"/>
                          <a:cs typeface="Calibri"/>
                          <a:sym typeface="Calibri"/>
                        </a:rPr>
                        <a:t>TRANSFERABLE</a:t>
                      </a:r>
                      <a:endParaRPr sz="2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000"/>
                        <a:buFont typeface="Calibri"/>
                        <a:buNone/>
                      </a:pPr>
                      <a:r>
                        <a:rPr b="1" lang="en-US" sz="2000" u="none" cap="none" strike="noStrike">
                          <a:solidFill>
                            <a:schemeClr val="dk1"/>
                          </a:solidFill>
                          <a:latin typeface="Calibri"/>
                          <a:ea typeface="Calibri"/>
                          <a:cs typeface="Calibri"/>
                          <a:sym typeface="Calibri"/>
                        </a:rPr>
                        <a:t>Over 100 transfer </a:t>
                      </a:r>
                      <a:r>
                        <a:rPr b="1" lang="en-US" sz="2000" u="none" cap="none" strike="noStrike">
                          <a:latin typeface="Calibri"/>
                          <a:ea typeface="Calibri"/>
                          <a:cs typeface="Calibri"/>
                          <a:sym typeface="Calibri"/>
                        </a:rPr>
                        <a:t>agreements with Ohio colleges and universities</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nchor="b"/>
                </a:tc>
              </a:tr>
              <a:tr h="906450">
                <a:tc>
                  <a:txBody>
                    <a:bodyPr/>
                    <a:lstStyle/>
                    <a:p>
                      <a:pPr indent="0" lvl="0" marL="0" marR="0" rtl="0" algn="l">
                        <a:lnSpc>
                          <a:spcPct val="100000"/>
                        </a:lnSpc>
                        <a:spcBef>
                          <a:spcPts val="0"/>
                        </a:spcBef>
                        <a:spcAft>
                          <a:spcPts val="0"/>
                        </a:spcAft>
                        <a:buClr>
                          <a:srgbClr val="000000"/>
                        </a:buClr>
                        <a:buSzPts val="2800"/>
                        <a:buFont typeface="Arial"/>
                        <a:buNone/>
                      </a:pPr>
                      <a:r>
                        <a:rPr b="1" lang="en-US" sz="2800" u="none" cap="none" strike="noStrike">
                          <a:solidFill>
                            <a:srgbClr val="C00000"/>
                          </a:solidFill>
                        </a:rPr>
                        <a:t>PROGRAMS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000"/>
                        <a:buFont typeface="Calibri"/>
                        <a:buNone/>
                      </a:pPr>
                      <a:r>
                        <a:rPr b="1" lang="en-US" sz="2000" u="none" cap="none" strike="noStrike"/>
                        <a:t>Sinclair has over </a:t>
                      </a:r>
                      <a:r>
                        <a:rPr b="1" lang="en-US" sz="2000" u="none" cap="none" strike="noStrike">
                          <a:solidFill>
                            <a:schemeClr val="dk1"/>
                          </a:solidFill>
                        </a:rPr>
                        <a:t>220 </a:t>
                      </a:r>
                      <a:r>
                        <a:rPr b="1" lang="en-US" sz="2000" u="none" cap="none" strike="noStrike"/>
                        <a:t>Degree and Certificate Programs</a:t>
                      </a:r>
                      <a:endParaRPr b="1" sz="2000" u="none" cap="none" strike="noStrike"/>
                    </a:p>
                  </a:txBody>
                  <a:tcPr marT="45725" marB="45725" marR="91450" marL="91450" anchor="ctr"/>
                </a:tc>
              </a:tr>
              <a:tr h="974275">
                <a:tc>
                  <a:txBody>
                    <a:bodyPr/>
                    <a:lstStyle/>
                    <a:p>
                      <a:pPr indent="0" lvl="0" marL="0" marR="0" rtl="0" algn="l">
                        <a:lnSpc>
                          <a:spcPct val="100000"/>
                        </a:lnSpc>
                        <a:spcBef>
                          <a:spcPts val="0"/>
                        </a:spcBef>
                        <a:spcAft>
                          <a:spcPts val="0"/>
                        </a:spcAft>
                        <a:buClr>
                          <a:srgbClr val="000000"/>
                        </a:buClr>
                        <a:buSzPts val="2800"/>
                        <a:buFont typeface="Arial"/>
                        <a:buNone/>
                      </a:pPr>
                      <a:r>
                        <a:rPr b="1" lang="en-US" sz="2800" u="none" cap="none" strike="noStrike">
                          <a:solidFill>
                            <a:srgbClr val="C00000"/>
                          </a:solidFill>
                          <a:latin typeface="Calibri"/>
                          <a:ea typeface="Calibri"/>
                          <a:cs typeface="Calibri"/>
                          <a:sym typeface="Calibri"/>
                        </a:rPr>
                        <a:t>SCHOLARSHIP</a:t>
                      </a:r>
                      <a:endParaRPr sz="2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2000"/>
                        <a:buFont typeface="Calibri"/>
                        <a:buNone/>
                      </a:pPr>
                      <a:r>
                        <a:rPr b="1" lang="en-US" sz="2000" u="none" cap="none" strike="noStrike"/>
                        <a:t>CCP Free to Finish!  24 completed credit hours at Sinclair with an overall 2.5 GPA.</a:t>
                      </a:r>
                      <a:endParaRPr sz="2000" u="none" cap="none" strike="noStrike"/>
                    </a:p>
                  </a:txBody>
                  <a:tcPr marT="45725" marB="45725" marR="91450" marL="91450" anchor="ctr"/>
                </a:tc>
              </a:tr>
            </a:tbl>
          </a:graphicData>
        </a:graphic>
      </p:graphicFrame>
      <p:pic>
        <p:nvPicPr>
          <p:cNvPr id="126" name="Google Shape;126;p5"/>
          <p:cNvPicPr preferRelativeResize="0"/>
          <p:nvPr/>
        </p:nvPicPr>
        <p:blipFill rotWithShape="1">
          <a:blip r:embed="rId7">
            <a:alphaModFix/>
          </a:blip>
          <a:srcRect b="0" l="0" r="0" t="0"/>
          <a:stretch/>
        </p:blipFill>
        <p:spPr>
          <a:xfrm>
            <a:off x="363086" y="4586989"/>
            <a:ext cx="929146" cy="9291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p:nvPr/>
        </p:nvSpPr>
        <p:spPr>
          <a:xfrm>
            <a:off x="133226" y="146135"/>
            <a:ext cx="513053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C00000"/>
                </a:solidFill>
                <a:latin typeface="Arial Black"/>
                <a:ea typeface="Arial Black"/>
                <a:cs typeface="Arial Black"/>
                <a:sym typeface="Arial Black"/>
              </a:rPr>
              <a:t>Preparing for College Credit Plus</a:t>
            </a:r>
            <a:endParaRPr b="0" i="0" sz="3600" u="none" cap="none" strike="noStrike">
              <a:solidFill>
                <a:srgbClr val="C00000"/>
              </a:solidFill>
              <a:latin typeface="Arial Black"/>
              <a:ea typeface="Arial Black"/>
              <a:cs typeface="Arial Black"/>
              <a:sym typeface="Arial Black"/>
            </a:endParaRPr>
          </a:p>
        </p:txBody>
      </p:sp>
      <p:pic>
        <p:nvPicPr>
          <p:cNvPr id="133" name="Google Shape;133;p6"/>
          <p:cNvPicPr preferRelativeResize="0"/>
          <p:nvPr/>
        </p:nvPicPr>
        <p:blipFill rotWithShape="1">
          <a:blip r:embed="rId3">
            <a:alphaModFix/>
          </a:blip>
          <a:srcRect b="0" l="0" r="0" t="4909"/>
          <a:stretch/>
        </p:blipFill>
        <p:spPr>
          <a:xfrm>
            <a:off x="374513" y="1488332"/>
            <a:ext cx="8448473" cy="51983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p:nvPr/>
        </p:nvSpPr>
        <p:spPr>
          <a:xfrm>
            <a:off x="198313" y="157481"/>
            <a:ext cx="5208573"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Arial Black"/>
                <a:ea typeface="Arial Black"/>
                <a:cs typeface="Arial Black"/>
                <a:sym typeface="Arial Black"/>
              </a:rPr>
              <a:t>Difference Between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Arial Black"/>
                <a:ea typeface="Arial Black"/>
                <a:cs typeface="Arial Black"/>
                <a:sym typeface="Arial Black"/>
              </a:rPr>
              <a:t>High School and College</a:t>
            </a:r>
            <a:endParaRPr b="0" i="0" sz="3200" u="none" cap="none" strike="noStrike">
              <a:solidFill>
                <a:srgbClr val="C00000"/>
              </a:solidFill>
              <a:latin typeface="Arial Black"/>
              <a:ea typeface="Arial Black"/>
              <a:cs typeface="Arial Black"/>
              <a:sym typeface="Arial Black"/>
            </a:endParaRPr>
          </a:p>
        </p:txBody>
      </p:sp>
      <p:sp>
        <p:nvSpPr>
          <p:cNvPr id="140" name="Google Shape;140;p7"/>
          <p:cNvSpPr txBox="1"/>
          <p:nvPr/>
        </p:nvSpPr>
        <p:spPr>
          <a:xfrm>
            <a:off x="198313" y="1954476"/>
            <a:ext cx="4644031" cy="397031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Calibri"/>
                <a:ea typeface="Calibri"/>
                <a:cs typeface="Calibri"/>
                <a:sym typeface="Calibri"/>
              </a:rPr>
              <a:t>Course Material &amp; Learning</a:t>
            </a:r>
            <a:endParaRPr b="1" i="0" sz="3600" u="none" cap="none" strike="noStrike">
              <a:solidFill>
                <a:srgbClr val="2E75B5"/>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Calibri"/>
                <a:ea typeface="Calibri"/>
                <a:cs typeface="Calibri"/>
                <a:sym typeface="Calibri"/>
              </a:rPr>
              <a:t>Study Time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Calibri"/>
                <a:ea typeface="Calibri"/>
                <a:cs typeface="Calibri"/>
                <a:sym typeface="Calibri"/>
              </a:rPr>
              <a:t>2-3 hours per credit hour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Calibri"/>
                <a:ea typeface="Calibri"/>
                <a:cs typeface="Calibri"/>
                <a:sym typeface="Calibri"/>
              </a:rPr>
              <a:t>Grades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Calibri"/>
                <a:ea typeface="Calibri"/>
                <a:cs typeface="Calibri"/>
                <a:sym typeface="Calibri"/>
              </a:rPr>
              <a:t>Parent Role - FERPA</a:t>
            </a:r>
            <a:endParaRPr b="0" i="0" sz="1400" u="none" cap="none" strike="noStrike">
              <a:solidFill>
                <a:srgbClr val="000000"/>
              </a:solidFill>
              <a:latin typeface="Arial"/>
              <a:ea typeface="Arial"/>
              <a:cs typeface="Arial"/>
              <a:sym typeface="Arial"/>
            </a:endParaRPr>
          </a:p>
        </p:txBody>
      </p:sp>
      <p:pic>
        <p:nvPicPr>
          <p:cNvPr id="141" name="Google Shape;141;p7"/>
          <p:cNvPicPr preferRelativeResize="0"/>
          <p:nvPr/>
        </p:nvPicPr>
        <p:blipFill rotWithShape="1">
          <a:blip r:embed="rId3">
            <a:alphaModFix/>
          </a:blip>
          <a:srcRect b="0" l="0" r="0" t="0"/>
          <a:stretch/>
        </p:blipFill>
        <p:spPr>
          <a:xfrm>
            <a:off x="4145280" y="2267194"/>
            <a:ext cx="4876800" cy="365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nvSpPr>
        <p:spPr>
          <a:xfrm>
            <a:off x="240293" y="215084"/>
            <a:ext cx="5047324" cy="13910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000"/>
              <a:buFont typeface="Arial Black"/>
              <a:buNone/>
            </a:pPr>
            <a:r>
              <a:rPr b="1" i="0" lang="en-US" sz="4000" u="none" cap="none" strike="noStrike">
                <a:solidFill>
                  <a:srgbClr val="C00000"/>
                </a:solidFill>
                <a:latin typeface="Arial Black"/>
                <a:ea typeface="Arial Black"/>
                <a:cs typeface="Arial Black"/>
                <a:sym typeface="Arial Black"/>
              </a:rPr>
              <a:t>What does College Ready mean? </a:t>
            </a:r>
            <a:endParaRPr b="0" i="0" sz="1400" u="none" cap="none" strike="noStrike">
              <a:solidFill>
                <a:srgbClr val="000000"/>
              </a:solidFill>
              <a:latin typeface="Arial"/>
              <a:ea typeface="Arial"/>
              <a:cs typeface="Arial"/>
              <a:sym typeface="Arial"/>
            </a:endParaRPr>
          </a:p>
        </p:txBody>
      </p:sp>
      <p:sp>
        <p:nvSpPr>
          <p:cNvPr id="148" name="Google Shape;148;p8"/>
          <p:cNvSpPr txBox="1"/>
          <p:nvPr/>
        </p:nvSpPr>
        <p:spPr>
          <a:xfrm>
            <a:off x="205740" y="2099177"/>
            <a:ext cx="8938260"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Calibri"/>
                <a:ea typeface="Calibri"/>
                <a:cs typeface="Calibri"/>
                <a:sym typeface="Calibri"/>
              </a:rPr>
              <a:t>College Ready is more than just academics</a:t>
            </a:r>
            <a:endParaRPr b="0" i="0" sz="1400" u="none" cap="none" strike="noStrike">
              <a:solidFill>
                <a:srgbClr val="000000"/>
              </a:solidFill>
              <a:latin typeface="Arial"/>
              <a:ea typeface="Arial"/>
              <a:cs typeface="Arial"/>
              <a:sym typeface="Arial"/>
            </a:endParaRPr>
          </a:p>
        </p:txBody>
      </p:sp>
      <p:sp>
        <p:nvSpPr>
          <p:cNvPr id="149" name="Google Shape;149;p8"/>
          <p:cNvSpPr txBox="1"/>
          <p:nvPr/>
        </p:nvSpPr>
        <p:spPr>
          <a:xfrm>
            <a:off x="-80243" y="2976102"/>
            <a:ext cx="6150324" cy="3323987"/>
          </a:xfrm>
          <a:prstGeom prst="rect">
            <a:avLst/>
          </a:prstGeom>
          <a:noFill/>
          <a:ln>
            <a:noFill/>
          </a:ln>
        </p:spPr>
        <p:txBody>
          <a:bodyPr anchorCtr="0" anchor="t" bIns="45700" lIns="91425" spcFirstLastPara="1" rIns="91425" wrap="square" tIns="45700">
            <a:spAutoFit/>
          </a:bodyPr>
          <a:lstStyle/>
          <a:p>
            <a:pPr indent="-571500" lvl="1" marL="1028700" marR="0" rtl="0" algn="l">
              <a:lnSpc>
                <a:spcPct val="100000"/>
              </a:lnSpc>
              <a:spcBef>
                <a:spcPts val="0"/>
              </a:spcBef>
              <a:spcAft>
                <a:spcPts val="0"/>
              </a:spcAft>
              <a:buClr>
                <a:schemeClr val="dk1"/>
              </a:buClr>
              <a:buSzPts val="3200"/>
              <a:buFont typeface="Noto Sans"/>
              <a:buChar char="⮚"/>
            </a:pPr>
            <a:r>
              <a:rPr b="1" i="0" lang="en-US" sz="3200" u="none" cap="none" strike="noStrike">
                <a:solidFill>
                  <a:schemeClr val="dk1"/>
                </a:solidFill>
                <a:latin typeface="Calibri"/>
                <a:ea typeface="Calibri"/>
                <a:cs typeface="Calibri"/>
                <a:sym typeface="Calibri"/>
              </a:rPr>
              <a:t>Emotional, Mental &amp; Social Readiness</a:t>
            </a:r>
            <a:endParaRPr b="0" i="0" sz="1400" u="none" cap="none" strike="noStrike">
              <a:solidFill>
                <a:srgbClr val="000000"/>
              </a:solidFill>
              <a:latin typeface="Arial"/>
              <a:ea typeface="Arial"/>
              <a:cs typeface="Arial"/>
              <a:sym typeface="Arial"/>
            </a:endParaRPr>
          </a:p>
          <a:p>
            <a:pPr indent="-571500" lvl="1" marL="1028700" marR="0" rtl="0" algn="l">
              <a:lnSpc>
                <a:spcPct val="100000"/>
              </a:lnSpc>
              <a:spcBef>
                <a:spcPts val="0"/>
              </a:spcBef>
              <a:spcAft>
                <a:spcPts val="0"/>
              </a:spcAft>
              <a:buClr>
                <a:schemeClr val="dk1"/>
              </a:buClr>
              <a:buSzPts val="3200"/>
              <a:buFont typeface="Noto Sans"/>
              <a:buChar char="⮚"/>
            </a:pPr>
            <a:r>
              <a:rPr b="1" i="0" lang="en-US" sz="3200" u="none" cap="none" strike="noStrike">
                <a:solidFill>
                  <a:schemeClr val="dk1"/>
                </a:solidFill>
                <a:latin typeface="Calibri"/>
                <a:ea typeface="Calibri"/>
                <a:cs typeface="Calibri"/>
                <a:sym typeface="Calibri"/>
              </a:rPr>
              <a:t>Time Management and Organization Skills</a:t>
            </a:r>
            <a:endParaRPr b="0" i="0" sz="1400" u="none" cap="none" strike="noStrike">
              <a:solidFill>
                <a:srgbClr val="000000"/>
              </a:solidFill>
              <a:latin typeface="Arial"/>
              <a:ea typeface="Arial"/>
              <a:cs typeface="Arial"/>
              <a:sym typeface="Arial"/>
            </a:endParaRPr>
          </a:p>
          <a:p>
            <a:pPr indent="-571500" lvl="1" marL="1028700" marR="0" rtl="0" algn="l">
              <a:lnSpc>
                <a:spcPct val="100000"/>
              </a:lnSpc>
              <a:spcBef>
                <a:spcPts val="0"/>
              </a:spcBef>
              <a:spcAft>
                <a:spcPts val="0"/>
              </a:spcAft>
              <a:buClr>
                <a:schemeClr val="dk1"/>
              </a:buClr>
              <a:buSzPts val="3200"/>
              <a:buFont typeface="Noto Sans"/>
              <a:buChar char="⮚"/>
            </a:pPr>
            <a:r>
              <a:rPr b="1" i="0" lang="en-US" sz="3200" u="none" cap="none" strike="noStrike">
                <a:solidFill>
                  <a:schemeClr val="dk1"/>
                </a:solidFill>
                <a:latin typeface="Calibri"/>
                <a:ea typeface="Calibri"/>
                <a:cs typeface="Calibri"/>
                <a:sym typeface="Calibri"/>
              </a:rPr>
              <a:t>GPA Impact</a:t>
            </a:r>
            <a:endParaRPr b="0" i="0" sz="1400" u="none" cap="none" strike="noStrike">
              <a:solidFill>
                <a:srgbClr val="000000"/>
              </a:solidFill>
              <a:latin typeface="Arial"/>
              <a:ea typeface="Arial"/>
              <a:cs typeface="Arial"/>
              <a:sym typeface="Arial"/>
            </a:endParaRPr>
          </a:p>
          <a:p>
            <a:pPr indent="-571500" lvl="1" marL="1028700" marR="0" rtl="0" algn="l">
              <a:lnSpc>
                <a:spcPct val="100000"/>
              </a:lnSpc>
              <a:spcBef>
                <a:spcPts val="0"/>
              </a:spcBef>
              <a:spcAft>
                <a:spcPts val="0"/>
              </a:spcAft>
              <a:buClr>
                <a:schemeClr val="dk1"/>
              </a:buClr>
              <a:buSzPts val="3200"/>
              <a:buFont typeface="Noto Sans"/>
              <a:buChar char="⮚"/>
            </a:pPr>
            <a:r>
              <a:rPr b="1" i="0" lang="en-US" sz="3200" u="none" cap="none" strike="noStrike">
                <a:solidFill>
                  <a:schemeClr val="dk1"/>
                </a:solidFill>
                <a:latin typeface="Calibri"/>
                <a:ea typeface="Calibri"/>
                <a:cs typeface="Calibri"/>
                <a:sym typeface="Calibri"/>
              </a:rPr>
              <a:t>Future Financial Aid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0" name="Google Shape;150;p8"/>
          <p:cNvPicPr preferRelativeResize="0"/>
          <p:nvPr/>
        </p:nvPicPr>
        <p:blipFill rotWithShape="1">
          <a:blip r:embed="rId3">
            <a:alphaModFix/>
          </a:blip>
          <a:srcRect b="0" l="0" r="0" t="0"/>
          <a:stretch/>
        </p:blipFill>
        <p:spPr>
          <a:xfrm>
            <a:off x="5895152" y="3937009"/>
            <a:ext cx="2853933" cy="2140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txBox="1"/>
          <p:nvPr/>
        </p:nvSpPr>
        <p:spPr>
          <a:xfrm>
            <a:off x="375466" y="334354"/>
            <a:ext cx="5047324" cy="13910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00000"/>
              </a:buClr>
              <a:buSzPts val="4000"/>
              <a:buFont typeface="Arial Black"/>
              <a:buNone/>
            </a:pPr>
            <a:r>
              <a:rPr b="1" i="0" lang="en-US" sz="4000" u="none" cap="none" strike="noStrike">
                <a:solidFill>
                  <a:srgbClr val="C00000"/>
                </a:solidFill>
                <a:latin typeface="Arial Black"/>
                <a:ea typeface="Arial Black"/>
                <a:cs typeface="Arial Black"/>
                <a:sym typeface="Arial Black"/>
              </a:rPr>
              <a:t>Steps to Get Started at Sinclair</a:t>
            </a:r>
            <a:endParaRPr b="0" i="0" sz="1400" u="none" cap="none" strike="noStrike">
              <a:solidFill>
                <a:srgbClr val="000000"/>
              </a:solidFill>
              <a:latin typeface="Arial"/>
              <a:ea typeface="Arial"/>
              <a:cs typeface="Arial"/>
              <a:sym typeface="Arial"/>
            </a:endParaRPr>
          </a:p>
        </p:txBody>
      </p:sp>
      <p:pic>
        <p:nvPicPr>
          <p:cNvPr id="157" name="Google Shape;157;p9"/>
          <p:cNvPicPr preferRelativeResize="0"/>
          <p:nvPr/>
        </p:nvPicPr>
        <p:blipFill rotWithShape="1">
          <a:blip r:embed="rId3">
            <a:alphaModFix/>
          </a:blip>
          <a:srcRect b="18247" l="0" r="0" t="4826"/>
          <a:stretch/>
        </p:blipFill>
        <p:spPr>
          <a:xfrm>
            <a:off x="0" y="2168718"/>
            <a:ext cx="9144000" cy="468928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2013-01-11T21:28:37Z</dcterms:created>
  <dc:creator>Michelle Gonsiska</dc:creator>
</cp:coreProperties>
</file>